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7" r:id="rId2"/>
    <p:sldId id="277" r:id="rId3"/>
    <p:sldId id="265" r:id="rId4"/>
    <p:sldId id="261" r:id="rId5"/>
    <p:sldId id="264" r:id="rId6"/>
    <p:sldId id="262" r:id="rId7"/>
    <p:sldId id="275" r:id="rId8"/>
    <p:sldId id="276" r:id="rId9"/>
    <p:sldId id="278" r:id="rId10"/>
    <p:sldId id="266" r:id="rId11"/>
    <p:sldId id="282" r:id="rId12"/>
    <p:sldId id="268" r:id="rId13"/>
    <p:sldId id="280" r:id="rId14"/>
    <p:sldId id="281" r:id="rId15"/>
    <p:sldId id="27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691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4B6D750-1E14-4FB7-A2F3-62B366A8DABA}" v="36" dt="2021-09-02T17:37:23.2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53" autoAdjust="0"/>
    <p:restoredTop sz="86375" autoAdjust="0"/>
  </p:normalViewPr>
  <p:slideViewPr>
    <p:cSldViewPr snapToGrid="0">
      <p:cViewPr varScale="1">
        <p:scale>
          <a:sx n="75" d="100"/>
          <a:sy n="75" d="100"/>
        </p:scale>
        <p:origin x="60" y="288"/>
      </p:cViewPr>
      <p:guideLst/>
    </p:cSldViewPr>
  </p:slideViewPr>
  <p:outlineViewPr>
    <p:cViewPr>
      <p:scale>
        <a:sx n="33" d="100"/>
        <a:sy n="33" d="100"/>
      </p:scale>
      <p:origin x="0" y="-272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diagrams/_rels/data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EBA649-AB72-45E6-8EF7-597421176722}"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DC1D6E9A-16E4-4697-AEC0-9D8FBEFC26B8}">
      <dgm:prSet custT="1"/>
      <dgm:spPr/>
      <dgm:t>
        <a:bodyPr/>
        <a:lstStyle/>
        <a:p>
          <a:r>
            <a:rPr lang="en-US" sz="2800" dirty="0"/>
            <a:t>In this chapter, we will learn how to understand and evaluate the sources you find. </a:t>
          </a:r>
        </a:p>
      </dgm:t>
    </dgm:pt>
    <dgm:pt modelId="{658BABC3-D342-41F5-B2A7-C6018C113C35}" type="parTrans" cxnId="{EFD69D04-B480-4E4C-9F5D-66CD9F9B1D68}">
      <dgm:prSet/>
      <dgm:spPr/>
      <dgm:t>
        <a:bodyPr/>
        <a:lstStyle/>
        <a:p>
          <a:endParaRPr lang="en-US"/>
        </a:p>
      </dgm:t>
    </dgm:pt>
    <dgm:pt modelId="{F30DFFB0-B5AD-4F25-B1F1-13B6ED462CB0}" type="sibTrans" cxnId="{EFD69D04-B480-4E4C-9F5D-66CD9F9B1D68}">
      <dgm:prSet/>
      <dgm:spPr/>
      <dgm:t>
        <a:bodyPr/>
        <a:lstStyle/>
        <a:p>
          <a:endParaRPr lang="en-US"/>
        </a:p>
      </dgm:t>
    </dgm:pt>
    <dgm:pt modelId="{483B50BE-CBAF-4DE5-BE10-0AFFEBF28FFE}">
      <dgm:prSet custT="1"/>
      <dgm:spPr/>
      <dgm:t>
        <a:bodyPr/>
        <a:lstStyle/>
        <a:p>
          <a:r>
            <a:rPr lang="en-US" sz="2800" dirty="0"/>
            <a:t>We will also review how your research questions might change as you start reading in your area of interest and learn more.</a:t>
          </a:r>
        </a:p>
      </dgm:t>
    </dgm:pt>
    <dgm:pt modelId="{2B519576-457C-4E9B-8FEA-7DD711D162DF}" type="parTrans" cxnId="{82993C43-ECC0-4A2D-82C8-5A9D566491F2}">
      <dgm:prSet/>
      <dgm:spPr/>
      <dgm:t>
        <a:bodyPr/>
        <a:lstStyle/>
        <a:p>
          <a:endParaRPr lang="en-US"/>
        </a:p>
      </dgm:t>
    </dgm:pt>
    <dgm:pt modelId="{7846C5E2-C4C4-442A-89F0-46C4B92550F5}" type="sibTrans" cxnId="{82993C43-ECC0-4A2D-82C8-5A9D566491F2}">
      <dgm:prSet/>
      <dgm:spPr/>
      <dgm:t>
        <a:bodyPr/>
        <a:lstStyle/>
        <a:p>
          <a:endParaRPr lang="en-US"/>
        </a:p>
      </dgm:t>
    </dgm:pt>
    <dgm:pt modelId="{28601670-36EC-421C-A810-1BD115FABC64}" type="pres">
      <dgm:prSet presAssocID="{BEEBA649-AB72-45E6-8EF7-597421176722}" presName="vert0" presStyleCnt="0">
        <dgm:presLayoutVars>
          <dgm:dir/>
          <dgm:animOne val="branch"/>
          <dgm:animLvl val="lvl"/>
        </dgm:presLayoutVars>
      </dgm:prSet>
      <dgm:spPr/>
    </dgm:pt>
    <dgm:pt modelId="{6221404A-194D-4F37-BE4C-9935710EFCAA}" type="pres">
      <dgm:prSet presAssocID="{DC1D6E9A-16E4-4697-AEC0-9D8FBEFC26B8}" presName="thickLine" presStyleLbl="alignNode1" presStyleIdx="0" presStyleCnt="2"/>
      <dgm:spPr/>
    </dgm:pt>
    <dgm:pt modelId="{12FF9711-1C04-4E4C-A901-13F66150DCD6}" type="pres">
      <dgm:prSet presAssocID="{DC1D6E9A-16E4-4697-AEC0-9D8FBEFC26B8}" presName="horz1" presStyleCnt="0"/>
      <dgm:spPr/>
    </dgm:pt>
    <dgm:pt modelId="{21A31FFD-5178-432B-AA3F-87A37A3684B8}" type="pres">
      <dgm:prSet presAssocID="{DC1D6E9A-16E4-4697-AEC0-9D8FBEFC26B8}" presName="tx1" presStyleLbl="revTx" presStyleIdx="0" presStyleCnt="2"/>
      <dgm:spPr/>
    </dgm:pt>
    <dgm:pt modelId="{01EEDBB3-FEFB-44EC-9CAE-2FF5F595AA67}" type="pres">
      <dgm:prSet presAssocID="{DC1D6E9A-16E4-4697-AEC0-9D8FBEFC26B8}" presName="vert1" presStyleCnt="0"/>
      <dgm:spPr/>
    </dgm:pt>
    <dgm:pt modelId="{243D69B8-0978-4853-B4FD-B59B53ABCB39}" type="pres">
      <dgm:prSet presAssocID="{483B50BE-CBAF-4DE5-BE10-0AFFEBF28FFE}" presName="thickLine" presStyleLbl="alignNode1" presStyleIdx="1" presStyleCnt="2"/>
      <dgm:spPr/>
    </dgm:pt>
    <dgm:pt modelId="{BE14F2FA-C39B-4FFF-9603-310DAE9B1549}" type="pres">
      <dgm:prSet presAssocID="{483B50BE-CBAF-4DE5-BE10-0AFFEBF28FFE}" presName="horz1" presStyleCnt="0"/>
      <dgm:spPr/>
    </dgm:pt>
    <dgm:pt modelId="{20B41E94-982D-4375-AB99-DFFCD131B6FC}" type="pres">
      <dgm:prSet presAssocID="{483B50BE-CBAF-4DE5-BE10-0AFFEBF28FFE}" presName="tx1" presStyleLbl="revTx" presStyleIdx="1" presStyleCnt="2"/>
      <dgm:spPr/>
    </dgm:pt>
    <dgm:pt modelId="{7B86D5C1-CB64-4B9F-AA65-77FBE759A180}" type="pres">
      <dgm:prSet presAssocID="{483B50BE-CBAF-4DE5-BE10-0AFFEBF28FFE}" presName="vert1" presStyleCnt="0"/>
      <dgm:spPr/>
    </dgm:pt>
  </dgm:ptLst>
  <dgm:cxnLst>
    <dgm:cxn modelId="{EFD69D04-B480-4E4C-9F5D-66CD9F9B1D68}" srcId="{BEEBA649-AB72-45E6-8EF7-597421176722}" destId="{DC1D6E9A-16E4-4697-AEC0-9D8FBEFC26B8}" srcOrd="0" destOrd="0" parTransId="{658BABC3-D342-41F5-B2A7-C6018C113C35}" sibTransId="{F30DFFB0-B5AD-4F25-B1F1-13B6ED462CB0}"/>
    <dgm:cxn modelId="{82993C43-ECC0-4A2D-82C8-5A9D566491F2}" srcId="{BEEBA649-AB72-45E6-8EF7-597421176722}" destId="{483B50BE-CBAF-4DE5-BE10-0AFFEBF28FFE}" srcOrd="1" destOrd="0" parTransId="{2B519576-457C-4E9B-8FEA-7DD711D162DF}" sibTransId="{7846C5E2-C4C4-442A-89F0-46C4B92550F5}"/>
    <dgm:cxn modelId="{325767C6-0D9C-425E-B6DD-9F5AA357848E}" type="presOf" srcId="{483B50BE-CBAF-4DE5-BE10-0AFFEBF28FFE}" destId="{20B41E94-982D-4375-AB99-DFFCD131B6FC}" srcOrd="0" destOrd="0" presId="urn:microsoft.com/office/officeart/2008/layout/LinedList"/>
    <dgm:cxn modelId="{5972DACA-F1C2-4CEA-B1DA-384E626F9018}" type="presOf" srcId="{BEEBA649-AB72-45E6-8EF7-597421176722}" destId="{28601670-36EC-421C-A810-1BD115FABC64}" srcOrd="0" destOrd="0" presId="urn:microsoft.com/office/officeart/2008/layout/LinedList"/>
    <dgm:cxn modelId="{F34B01D7-BA1F-4BE9-A1FD-8B89945D5EE6}" type="presOf" srcId="{DC1D6E9A-16E4-4697-AEC0-9D8FBEFC26B8}" destId="{21A31FFD-5178-432B-AA3F-87A37A3684B8}" srcOrd="0" destOrd="0" presId="urn:microsoft.com/office/officeart/2008/layout/LinedList"/>
    <dgm:cxn modelId="{2EB734B5-7DA3-4E8A-B221-4E77F3E262A2}" type="presParOf" srcId="{28601670-36EC-421C-A810-1BD115FABC64}" destId="{6221404A-194D-4F37-BE4C-9935710EFCAA}" srcOrd="0" destOrd="0" presId="urn:microsoft.com/office/officeart/2008/layout/LinedList"/>
    <dgm:cxn modelId="{084A3BB2-1642-41FB-BF1E-3179BCAF0DDD}" type="presParOf" srcId="{28601670-36EC-421C-A810-1BD115FABC64}" destId="{12FF9711-1C04-4E4C-A901-13F66150DCD6}" srcOrd="1" destOrd="0" presId="urn:microsoft.com/office/officeart/2008/layout/LinedList"/>
    <dgm:cxn modelId="{6E064F2A-20C7-4C21-8DD1-88DF462352CB}" type="presParOf" srcId="{12FF9711-1C04-4E4C-A901-13F66150DCD6}" destId="{21A31FFD-5178-432B-AA3F-87A37A3684B8}" srcOrd="0" destOrd="0" presId="urn:microsoft.com/office/officeart/2008/layout/LinedList"/>
    <dgm:cxn modelId="{88F58E34-F747-4C9E-BD82-2763775031CF}" type="presParOf" srcId="{12FF9711-1C04-4E4C-A901-13F66150DCD6}" destId="{01EEDBB3-FEFB-44EC-9CAE-2FF5F595AA67}" srcOrd="1" destOrd="0" presId="urn:microsoft.com/office/officeart/2008/layout/LinedList"/>
    <dgm:cxn modelId="{B79D78C6-0935-4880-B0F9-C3809F7CDB96}" type="presParOf" srcId="{28601670-36EC-421C-A810-1BD115FABC64}" destId="{243D69B8-0978-4853-B4FD-B59B53ABCB39}" srcOrd="2" destOrd="0" presId="urn:microsoft.com/office/officeart/2008/layout/LinedList"/>
    <dgm:cxn modelId="{68E80645-F184-4E60-9009-B5B78611C25B}" type="presParOf" srcId="{28601670-36EC-421C-A810-1BD115FABC64}" destId="{BE14F2FA-C39B-4FFF-9603-310DAE9B1549}" srcOrd="3" destOrd="0" presId="urn:microsoft.com/office/officeart/2008/layout/LinedList"/>
    <dgm:cxn modelId="{D1BEA1C3-10CF-4BF6-B001-C99CC708086D}" type="presParOf" srcId="{BE14F2FA-C39B-4FFF-9603-310DAE9B1549}" destId="{20B41E94-982D-4375-AB99-DFFCD131B6FC}" srcOrd="0" destOrd="0" presId="urn:microsoft.com/office/officeart/2008/layout/LinedList"/>
    <dgm:cxn modelId="{8B7F6CF5-3140-44ED-BC3B-A93B56F4D40C}" type="presParOf" srcId="{BE14F2FA-C39B-4FFF-9603-310DAE9B1549}" destId="{7B86D5C1-CB64-4B9F-AA65-77FBE759A180}"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5507FD5-A6A5-40FA-B558-406204F5C89C}"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2E3277D6-B9E1-4BF3-8EE3-F5217FB994D3}">
      <dgm:prSet custT="1"/>
      <dgm:spPr/>
      <dgm:t>
        <a:bodyPr/>
        <a:lstStyle/>
        <a:p>
          <a:pPr>
            <a:lnSpc>
              <a:spcPct val="100000"/>
            </a:lnSpc>
          </a:pPr>
          <a:r>
            <a:rPr lang="en-US" sz="2400" b="1" dirty="0"/>
            <a:t>Consider:</a:t>
          </a:r>
          <a:endParaRPr lang="en-US" sz="2400" dirty="0"/>
        </a:p>
      </dgm:t>
    </dgm:pt>
    <dgm:pt modelId="{750F9F26-E300-4373-A105-0755EA0E13C1}" type="parTrans" cxnId="{98823544-8C88-4312-8B04-AF851D871C31}">
      <dgm:prSet/>
      <dgm:spPr/>
      <dgm:t>
        <a:bodyPr/>
        <a:lstStyle/>
        <a:p>
          <a:endParaRPr lang="en-US"/>
        </a:p>
      </dgm:t>
    </dgm:pt>
    <dgm:pt modelId="{5B008956-0405-46B5-9B83-C4954D87509C}" type="sibTrans" cxnId="{98823544-8C88-4312-8B04-AF851D871C31}">
      <dgm:prSet/>
      <dgm:spPr/>
      <dgm:t>
        <a:bodyPr/>
        <a:lstStyle/>
        <a:p>
          <a:endParaRPr lang="en-US"/>
        </a:p>
      </dgm:t>
    </dgm:pt>
    <dgm:pt modelId="{5CA2D20E-E560-4D5B-8BFD-E6635DC69EF8}">
      <dgm:prSet/>
      <dgm:spPr/>
      <dgm:t>
        <a:bodyPr/>
        <a:lstStyle/>
        <a:p>
          <a:pPr>
            <a:lnSpc>
              <a:spcPct val="100000"/>
            </a:lnSpc>
          </a:pPr>
          <a:r>
            <a:rPr lang="en-US" dirty="0"/>
            <a:t>How specific is our focus?  What literature is relevant?</a:t>
          </a:r>
        </a:p>
      </dgm:t>
    </dgm:pt>
    <dgm:pt modelId="{417C56CB-780C-4B64-AE96-2E9FB30AE465}" type="parTrans" cxnId="{A2CB5E32-E4D4-4D64-82FC-9544306D58B4}">
      <dgm:prSet/>
      <dgm:spPr/>
      <dgm:t>
        <a:bodyPr/>
        <a:lstStyle/>
        <a:p>
          <a:endParaRPr lang="en-US"/>
        </a:p>
      </dgm:t>
    </dgm:pt>
    <dgm:pt modelId="{41C3D8A3-46EA-4FDF-B696-69A951372B30}" type="sibTrans" cxnId="{A2CB5E32-E4D4-4D64-82FC-9544306D58B4}">
      <dgm:prSet/>
      <dgm:spPr/>
      <dgm:t>
        <a:bodyPr/>
        <a:lstStyle/>
        <a:p>
          <a:endParaRPr lang="en-US"/>
        </a:p>
      </dgm:t>
    </dgm:pt>
    <dgm:pt modelId="{86F21260-B049-4341-A339-7F28260C6FB7}">
      <dgm:prSet/>
      <dgm:spPr/>
      <dgm:t>
        <a:bodyPr/>
        <a:lstStyle/>
        <a:p>
          <a:pPr>
            <a:lnSpc>
              <a:spcPct val="100000"/>
            </a:lnSpc>
          </a:pPr>
          <a:r>
            <a:rPr lang="en-US" dirty="0"/>
            <a:t>Social work only?  Specific context?</a:t>
          </a:r>
        </a:p>
      </dgm:t>
    </dgm:pt>
    <dgm:pt modelId="{FD7BEBCA-4FDC-4141-A555-C7181135D569}" type="parTrans" cxnId="{A539B87F-2FF9-4367-BB6C-1672263CB6E9}">
      <dgm:prSet/>
      <dgm:spPr/>
      <dgm:t>
        <a:bodyPr/>
        <a:lstStyle/>
        <a:p>
          <a:endParaRPr lang="en-US"/>
        </a:p>
      </dgm:t>
    </dgm:pt>
    <dgm:pt modelId="{A21783AB-82C1-4F21-9701-87A1673D3870}" type="sibTrans" cxnId="{A539B87F-2FF9-4367-BB6C-1672263CB6E9}">
      <dgm:prSet/>
      <dgm:spPr/>
      <dgm:t>
        <a:bodyPr/>
        <a:lstStyle/>
        <a:p>
          <a:endParaRPr lang="en-US"/>
        </a:p>
      </dgm:t>
    </dgm:pt>
    <dgm:pt modelId="{D21963A1-7336-4639-AEF2-CC5CB0FE8BC7}">
      <dgm:prSet/>
      <dgm:spPr/>
      <dgm:t>
        <a:bodyPr/>
        <a:lstStyle/>
        <a:p>
          <a:pPr>
            <a:lnSpc>
              <a:spcPct val="100000"/>
            </a:lnSpc>
          </a:pPr>
          <a:r>
            <a:rPr lang="en-US" dirty="0"/>
            <a:t>Human services, health professions, etc.?</a:t>
          </a:r>
        </a:p>
      </dgm:t>
    </dgm:pt>
    <dgm:pt modelId="{9314CD71-075F-4140-8701-0AD252FE9EF8}" type="parTrans" cxnId="{7BBD95D4-3F5F-4E24-8A63-8A6428B00D31}">
      <dgm:prSet/>
      <dgm:spPr/>
      <dgm:t>
        <a:bodyPr/>
        <a:lstStyle/>
        <a:p>
          <a:endParaRPr lang="en-US"/>
        </a:p>
      </dgm:t>
    </dgm:pt>
    <dgm:pt modelId="{E7A94173-2EB3-406C-AAE9-31FC22E99AA6}" type="sibTrans" cxnId="{7BBD95D4-3F5F-4E24-8A63-8A6428B00D31}">
      <dgm:prSet/>
      <dgm:spPr/>
      <dgm:t>
        <a:bodyPr/>
        <a:lstStyle/>
        <a:p>
          <a:endParaRPr lang="en-US"/>
        </a:p>
      </dgm:t>
    </dgm:pt>
    <dgm:pt modelId="{153286F9-96B2-4454-A208-085723EDA378}">
      <dgm:prSet/>
      <dgm:spPr/>
      <dgm:t>
        <a:bodyPr/>
        <a:lstStyle/>
        <a:p>
          <a:pPr>
            <a:lnSpc>
              <a:spcPct val="100000"/>
            </a:lnSpc>
          </a:pPr>
          <a:r>
            <a:rPr lang="en-US" dirty="0"/>
            <a:t>What is our working definition for burnout?  Is there a better one?</a:t>
          </a:r>
        </a:p>
      </dgm:t>
    </dgm:pt>
    <dgm:pt modelId="{DAAB8DB0-85D0-432B-97E4-9F8D35B0B69A}" type="parTrans" cxnId="{5816E616-8FC7-4111-BF72-8896A93FB80F}">
      <dgm:prSet/>
      <dgm:spPr/>
      <dgm:t>
        <a:bodyPr/>
        <a:lstStyle/>
        <a:p>
          <a:endParaRPr lang="en-US"/>
        </a:p>
      </dgm:t>
    </dgm:pt>
    <dgm:pt modelId="{4A0B7C66-2873-4736-98A4-A872A1FC5077}" type="sibTrans" cxnId="{5816E616-8FC7-4111-BF72-8896A93FB80F}">
      <dgm:prSet/>
      <dgm:spPr/>
      <dgm:t>
        <a:bodyPr/>
        <a:lstStyle/>
        <a:p>
          <a:endParaRPr lang="en-US"/>
        </a:p>
      </dgm:t>
    </dgm:pt>
    <dgm:pt modelId="{652F4B05-7F3D-4380-B64E-198CD099815C}">
      <dgm:prSet/>
      <dgm:spPr/>
      <dgm:t>
        <a:bodyPr/>
        <a:lstStyle/>
        <a:p>
          <a:pPr>
            <a:lnSpc>
              <a:spcPct val="100000"/>
            </a:lnSpc>
          </a:pPr>
          <a:r>
            <a:rPr lang="en-US" dirty="0"/>
            <a:t>How about a theory for burnout?</a:t>
          </a:r>
        </a:p>
      </dgm:t>
    </dgm:pt>
    <dgm:pt modelId="{028F973D-E81B-4E80-93D8-AA29A220DF97}" type="parTrans" cxnId="{64866FB2-BE5C-4718-804E-0D62ED09C279}">
      <dgm:prSet/>
      <dgm:spPr/>
      <dgm:t>
        <a:bodyPr/>
        <a:lstStyle/>
        <a:p>
          <a:endParaRPr lang="en-US"/>
        </a:p>
      </dgm:t>
    </dgm:pt>
    <dgm:pt modelId="{63ED8A74-31D3-474C-8F2E-9F6A5E151F98}" type="sibTrans" cxnId="{64866FB2-BE5C-4718-804E-0D62ED09C279}">
      <dgm:prSet/>
      <dgm:spPr/>
      <dgm:t>
        <a:bodyPr/>
        <a:lstStyle/>
        <a:p>
          <a:endParaRPr lang="en-US"/>
        </a:p>
      </dgm:t>
    </dgm:pt>
    <dgm:pt modelId="{A926DC0E-94C3-4BA2-A26C-8CECB2E1E541}">
      <dgm:prSet/>
      <dgm:spPr/>
      <dgm:t>
        <a:bodyPr/>
        <a:lstStyle/>
        <a:p>
          <a:pPr>
            <a:lnSpc>
              <a:spcPct val="100000"/>
            </a:lnSpc>
          </a:pPr>
          <a:r>
            <a:rPr lang="en-US" dirty="0"/>
            <a:t>What are some causes and effects of burnout?  What is burnout associated with?</a:t>
          </a:r>
        </a:p>
      </dgm:t>
    </dgm:pt>
    <dgm:pt modelId="{39713315-8CB6-4155-A900-A92EF10F7A6B}" type="parTrans" cxnId="{A2001095-186D-4324-9301-44BF4E15BA89}">
      <dgm:prSet/>
      <dgm:spPr/>
      <dgm:t>
        <a:bodyPr/>
        <a:lstStyle/>
        <a:p>
          <a:endParaRPr lang="en-US"/>
        </a:p>
      </dgm:t>
    </dgm:pt>
    <dgm:pt modelId="{DC26646C-8E5B-4EB6-8C8D-3196CB9B3DF5}" type="sibTrans" cxnId="{A2001095-186D-4324-9301-44BF4E15BA89}">
      <dgm:prSet/>
      <dgm:spPr/>
      <dgm:t>
        <a:bodyPr/>
        <a:lstStyle/>
        <a:p>
          <a:endParaRPr lang="en-US"/>
        </a:p>
      </dgm:t>
    </dgm:pt>
    <dgm:pt modelId="{D1154865-6530-43F5-ABFB-8E92DCC0A4F4}" type="pres">
      <dgm:prSet presAssocID="{85507FD5-A6A5-40FA-B558-406204F5C89C}" presName="root" presStyleCnt="0">
        <dgm:presLayoutVars>
          <dgm:dir/>
          <dgm:resizeHandles val="exact"/>
        </dgm:presLayoutVars>
      </dgm:prSet>
      <dgm:spPr/>
    </dgm:pt>
    <dgm:pt modelId="{085118F8-9829-4BFD-BA1C-0D2D0F7814F4}" type="pres">
      <dgm:prSet presAssocID="{2E3277D6-B9E1-4BF3-8EE3-F5217FB994D3}" presName="compNode" presStyleCnt="0"/>
      <dgm:spPr/>
    </dgm:pt>
    <dgm:pt modelId="{61F4C294-D9F8-4DB6-B8D7-FAD48F383BE4}" type="pres">
      <dgm:prSet presAssocID="{2E3277D6-B9E1-4BF3-8EE3-F5217FB994D3}" presName="bgRect" presStyleLbl="bgShp" presStyleIdx="0" presStyleCnt="4"/>
      <dgm:spPr/>
    </dgm:pt>
    <dgm:pt modelId="{4CFC7BA4-AED1-4CC6-B27E-F9B906AAD24B}" type="pres">
      <dgm:prSet presAssocID="{2E3277D6-B9E1-4BF3-8EE3-F5217FB994D3}"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Bank Check"/>
        </a:ext>
      </dgm:extLst>
    </dgm:pt>
    <dgm:pt modelId="{6DFD9019-1B3A-493B-942B-8E924A81CCF4}" type="pres">
      <dgm:prSet presAssocID="{2E3277D6-B9E1-4BF3-8EE3-F5217FB994D3}" presName="spaceRect" presStyleCnt="0"/>
      <dgm:spPr/>
    </dgm:pt>
    <dgm:pt modelId="{08561D54-26CE-4EFF-9916-60D9D9855817}" type="pres">
      <dgm:prSet presAssocID="{2E3277D6-B9E1-4BF3-8EE3-F5217FB994D3}" presName="parTx" presStyleLbl="revTx" presStyleIdx="0" presStyleCnt="6">
        <dgm:presLayoutVars>
          <dgm:chMax val="0"/>
          <dgm:chPref val="0"/>
        </dgm:presLayoutVars>
      </dgm:prSet>
      <dgm:spPr/>
    </dgm:pt>
    <dgm:pt modelId="{B71D1D49-5BAC-4591-A558-209634D7B687}" type="pres">
      <dgm:prSet presAssocID="{5B008956-0405-46B5-9B83-C4954D87509C}" presName="sibTrans" presStyleCnt="0"/>
      <dgm:spPr/>
    </dgm:pt>
    <dgm:pt modelId="{9A96F3F8-8E4C-481C-A09E-C2F91834DB6B}" type="pres">
      <dgm:prSet presAssocID="{5CA2D20E-E560-4D5B-8BFD-E6635DC69EF8}" presName="compNode" presStyleCnt="0"/>
      <dgm:spPr/>
    </dgm:pt>
    <dgm:pt modelId="{7EB23E0E-155B-4814-A5EF-82855986AB38}" type="pres">
      <dgm:prSet presAssocID="{5CA2D20E-E560-4D5B-8BFD-E6635DC69EF8}" presName="bgRect" presStyleLbl="bgShp" presStyleIdx="1" presStyleCnt="4"/>
      <dgm:spPr/>
    </dgm:pt>
    <dgm:pt modelId="{92E9444D-8F53-4A4D-A450-B57FD9DC27A6}" type="pres">
      <dgm:prSet presAssocID="{5CA2D20E-E560-4D5B-8BFD-E6635DC69EF8}"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Books"/>
        </a:ext>
      </dgm:extLst>
    </dgm:pt>
    <dgm:pt modelId="{CB9451C2-5DD1-480E-804D-45151FCAB7EA}" type="pres">
      <dgm:prSet presAssocID="{5CA2D20E-E560-4D5B-8BFD-E6635DC69EF8}" presName="spaceRect" presStyleCnt="0"/>
      <dgm:spPr/>
    </dgm:pt>
    <dgm:pt modelId="{CB8BBCE5-7FC3-461A-9EF9-BD042285E375}" type="pres">
      <dgm:prSet presAssocID="{5CA2D20E-E560-4D5B-8BFD-E6635DC69EF8}" presName="parTx" presStyleLbl="revTx" presStyleIdx="1" presStyleCnt="6">
        <dgm:presLayoutVars>
          <dgm:chMax val="0"/>
          <dgm:chPref val="0"/>
        </dgm:presLayoutVars>
      </dgm:prSet>
      <dgm:spPr/>
    </dgm:pt>
    <dgm:pt modelId="{0E7AF9E8-4432-4224-BDF0-488B22B7C2CB}" type="pres">
      <dgm:prSet presAssocID="{5CA2D20E-E560-4D5B-8BFD-E6635DC69EF8}" presName="desTx" presStyleLbl="revTx" presStyleIdx="2" presStyleCnt="6">
        <dgm:presLayoutVars/>
      </dgm:prSet>
      <dgm:spPr/>
    </dgm:pt>
    <dgm:pt modelId="{2F0430AC-121F-4007-A956-03D553B94890}" type="pres">
      <dgm:prSet presAssocID="{41C3D8A3-46EA-4FDF-B696-69A951372B30}" presName="sibTrans" presStyleCnt="0"/>
      <dgm:spPr/>
    </dgm:pt>
    <dgm:pt modelId="{3DF34D59-D749-4AF4-9B4E-0EF31F6C55BD}" type="pres">
      <dgm:prSet presAssocID="{153286F9-96B2-4454-A208-085723EDA378}" presName="compNode" presStyleCnt="0"/>
      <dgm:spPr/>
    </dgm:pt>
    <dgm:pt modelId="{1C186911-C11D-49F6-85BC-107604249D82}" type="pres">
      <dgm:prSet presAssocID="{153286F9-96B2-4454-A208-085723EDA378}" presName="bgRect" presStyleLbl="bgShp" presStyleIdx="2" presStyleCnt="4"/>
      <dgm:spPr/>
    </dgm:pt>
    <dgm:pt modelId="{C2770AD1-0675-4B3E-961D-412017216EC0}" type="pres">
      <dgm:prSet presAssocID="{153286F9-96B2-4454-A208-085723EDA378}"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Fire"/>
        </a:ext>
      </dgm:extLst>
    </dgm:pt>
    <dgm:pt modelId="{0A9600F4-E499-4A16-841E-9A13EC43A3E0}" type="pres">
      <dgm:prSet presAssocID="{153286F9-96B2-4454-A208-085723EDA378}" presName="spaceRect" presStyleCnt="0"/>
      <dgm:spPr/>
    </dgm:pt>
    <dgm:pt modelId="{81567574-5334-4B22-96FD-A1F1C3F5CDFF}" type="pres">
      <dgm:prSet presAssocID="{153286F9-96B2-4454-A208-085723EDA378}" presName="parTx" presStyleLbl="revTx" presStyleIdx="3" presStyleCnt="6">
        <dgm:presLayoutVars>
          <dgm:chMax val="0"/>
          <dgm:chPref val="0"/>
        </dgm:presLayoutVars>
      </dgm:prSet>
      <dgm:spPr/>
    </dgm:pt>
    <dgm:pt modelId="{264E2117-B3AC-423F-B2F5-F6C73A592A12}" type="pres">
      <dgm:prSet presAssocID="{153286F9-96B2-4454-A208-085723EDA378}" presName="desTx" presStyleLbl="revTx" presStyleIdx="4" presStyleCnt="6">
        <dgm:presLayoutVars/>
      </dgm:prSet>
      <dgm:spPr/>
    </dgm:pt>
    <dgm:pt modelId="{43EEBBAD-B01A-41A3-83C7-E21E02FB2D73}" type="pres">
      <dgm:prSet presAssocID="{4A0B7C66-2873-4736-98A4-A872A1FC5077}" presName="sibTrans" presStyleCnt="0"/>
      <dgm:spPr/>
    </dgm:pt>
    <dgm:pt modelId="{C0AFF7BF-BD72-4804-813C-A181D22B201C}" type="pres">
      <dgm:prSet presAssocID="{A926DC0E-94C3-4BA2-A26C-8CECB2E1E541}" presName="compNode" presStyleCnt="0"/>
      <dgm:spPr/>
    </dgm:pt>
    <dgm:pt modelId="{9CC724EC-7259-4429-96CD-30FB374D608E}" type="pres">
      <dgm:prSet presAssocID="{A926DC0E-94C3-4BA2-A26C-8CECB2E1E541}" presName="bgRect" presStyleLbl="bgShp" presStyleIdx="3" presStyleCnt="4"/>
      <dgm:spPr/>
    </dgm:pt>
    <dgm:pt modelId="{1BCD4BAE-CCD3-47FB-94A0-51D60C506BFC}" type="pres">
      <dgm:prSet presAssocID="{A926DC0E-94C3-4BA2-A26C-8CECB2E1E541}"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Brain in head"/>
        </a:ext>
      </dgm:extLst>
    </dgm:pt>
    <dgm:pt modelId="{BFA4C42C-C2E9-49CF-8862-0F33B0983E23}" type="pres">
      <dgm:prSet presAssocID="{A926DC0E-94C3-4BA2-A26C-8CECB2E1E541}" presName="spaceRect" presStyleCnt="0"/>
      <dgm:spPr/>
    </dgm:pt>
    <dgm:pt modelId="{C8321A7D-2E99-408D-9585-BD8A83AFF4F7}" type="pres">
      <dgm:prSet presAssocID="{A926DC0E-94C3-4BA2-A26C-8CECB2E1E541}" presName="parTx" presStyleLbl="revTx" presStyleIdx="5" presStyleCnt="6">
        <dgm:presLayoutVars>
          <dgm:chMax val="0"/>
          <dgm:chPref val="0"/>
        </dgm:presLayoutVars>
      </dgm:prSet>
      <dgm:spPr/>
    </dgm:pt>
  </dgm:ptLst>
  <dgm:cxnLst>
    <dgm:cxn modelId="{5816E616-8FC7-4111-BF72-8896A93FB80F}" srcId="{85507FD5-A6A5-40FA-B558-406204F5C89C}" destId="{153286F9-96B2-4454-A208-085723EDA378}" srcOrd="2" destOrd="0" parTransId="{DAAB8DB0-85D0-432B-97E4-9F8D35B0B69A}" sibTransId="{4A0B7C66-2873-4736-98A4-A872A1FC5077}"/>
    <dgm:cxn modelId="{91533623-681C-4545-8938-649032D09BDD}" type="presOf" srcId="{85507FD5-A6A5-40FA-B558-406204F5C89C}" destId="{D1154865-6530-43F5-ABFB-8E92DCC0A4F4}" srcOrd="0" destOrd="0" presId="urn:microsoft.com/office/officeart/2018/2/layout/IconVerticalSolidList"/>
    <dgm:cxn modelId="{E46C6E2C-56DB-472C-BBFE-7171411464FF}" type="presOf" srcId="{652F4B05-7F3D-4380-B64E-198CD099815C}" destId="{264E2117-B3AC-423F-B2F5-F6C73A592A12}" srcOrd="0" destOrd="0" presId="urn:microsoft.com/office/officeart/2018/2/layout/IconVerticalSolidList"/>
    <dgm:cxn modelId="{A2CB5E32-E4D4-4D64-82FC-9544306D58B4}" srcId="{85507FD5-A6A5-40FA-B558-406204F5C89C}" destId="{5CA2D20E-E560-4D5B-8BFD-E6635DC69EF8}" srcOrd="1" destOrd="0" parTransId="{417C56CB-780C-4B64-AE96-2E9FB30AE465}" sibTransId="{41C3D8A3-46EA-4FDF-B696-69A951372B30}"/>
    <dgm:cxn modelId="{2166B33B-1713-4899-A18E-674FF4EF18C8}" type="presOf" srcId="{2E3277D6-B9E1-4BF3-8EE3-F5217FB994D3}" destId="{08561D54-26CE-4EFF-9916-60D9D9855817}" srcOrd="0" destOrd="0" presId="urn:microsoft.com/office/officeart/2018/2/layout/IconVerticalSolidList"/>
    <dgm:cxn modelId="{98823544-8C88-4312-8B04-AF851D871C31}" srcId="{85507FD5-A6A5-40FA-B558-406204F5C89C}" destId="{2E3277D6-B9E1-4BF3-8EE3-F5217FB994D3}" srcOrd="0" destOrd="0" parTransId="{750F9F26-E300-4373-A105-0755EA0E13C1}" sibTransId="{5B008956-0405-46B5-9B83-C4954D87509C}"/>
    <dgm:cxn modelId="{BFC1FD51-A825-436E-9051-6C678A660B36}" type="presOf" srcId="{86F21260-B049-4341-A339-7F28260C6FB7}" destId="{0E7AF9E8-4432-4224-BDF0-488B22B7C2CB}" srcOrd="0" destOrd="0" presId="urn:microsoft.com/office/officeart/2018/2/layout/IconVerticalSolidList"/>
    <dgm:cxn modelId="{BB91ED72-E055-4ED9-BEC0-ADCF66580EFC}" type="presOf" srcId="{D21963A1-7336-4639-AEF2-CC5CB0FE8BC7}" destId="{0E7AF9E8-4432-4224-BDF0-488B22B7C2CB}" srcOrd="0" destOrd="1" presId="urn:microsoft.com/office/officeart/2018/2/layout/IconVerticalSolidList"/>
    <dgm:cxn modelId="{A539B87F-2FF9-4367-BB6C-1672263CB6E9}" srcId="{5CA2D20E-E560-4D5B-8BFD-E6635DC69EF8}" destId="{86F21260-B049-4341-A339-7F28260C6FB7}" srcOrd="0" destOrd="0" parTransId="{FD7BEBCA-4FDC-4141-A555-C7181135D569}" sibTransId="{A21783AB-82C1-4F21-9701-87A1673D3870}"/>
    <dgm:cxn modelId="{A1FA3A81-68A0-4D59-B259-C96DD23669B9}" type="presOf" srcId="{5CA2D20E-E560-4D5B-8BFD-E6635DC69EF8}" destId="{CB8BBCE5-7FC3-461A-9EF9-BD042285E375}" srcOrd="0" destOrd="0" presId="urn:microsoft.com/office/officeart/2018/2/layout/IconVerticalSolidList"/>
    <dgm:cxn modelId="{A2001095-186D-4324-9301-44BF4E15BA89}" srcId="{85507FD5-A6A5-40FA-B558-406204F5C89C}" destId="{A926DC0E-94C3-4BA2-A26C-8CECB2E1E541}" srcOrd="3" destOrd="0" parTransId="{39713315-8CB6-4155-A900-A92EF10F7A6B}" sibTransId="{DC26646C-8E5B-4EB6-8C8D-3196CB9B3DF5}"/>
    <dgm:cxn modelId="{F9592298-C1CD-41FA-98A3-A2FB5B0FFFD9}" type="presOf" srcId="{A926DC0E-94C3-4BA2-A26C-8CECB2E1E541}" destId="{C8321A7D-2E99-408D-9585-BD8A83AFF4F7}" srcOrd="0" destOrd="0" presId="urn:microsoft.com/office/officeart/2018/2/layout/IconVerticalSolidList"/>
    <dgm:cxn modelId="{64866FB2-BE5C-4718-804E-0D62ED09C279}" srcId="{153286F9-96B2-4454-A208-085723EDA378}" destId="{652F4B05-7F3D-4380-B64E-198CD099815C}" srcOrd="0" destOrd="0" parTransId="{028F973D-E81B-4E80-93D8-AA29A220DF97}" sibTransId="{63ED8A74-31D3-474C-8F2E-9F6A5E151F98}"/>
    <dgm:cxn modelId="{1203F4B6-A03A-4818-B8EE-C5A6EB4558A9}" type="presOf" srcId="{153286F9-96B2-4454-A208-085723EDA378}" destId="{81567574-5334-4B22-96FD-A1F1C3F5CDFF}" srcOrd="0" destOrd="0" presId="urn:microsoft.com/office/officeart/2018/2/layout/IconVerticalSolidList"/>
    <dgm:cxn modelId="{7BBD95D4-3F5F-4E24-8A63-8A6428B00D31}" srcId="{5CA2D20E-E560-4D5B-8BFD-E6635DC69EF8}" destId="{D21963A1-7336-4639-AEF2-CC5CB0FE8BC7}" srcOrd="1" destOrd="0" parTransId="{9314CD71-075F-4140-8701-0AD252FE9EF8}" sibTransId="{E7A94173-2EB3-406C-AAE9-31FC22E99AA6}"/>
    <dgm:cxn modelId="{0339F931-1197-4914-B190-4896A8839D78}" type="presParOf" srcId="{D1154865-6530-43F5-ABFB-8E92DCC0A4F4}" destId="{085118F8-9829-4BFD-BA1C-0D2D0F7814F4}" srcOrd="0" destOrd="0" presId="urn:microsoft.com/office/officeart/2018/2/layout/IconVerticalSolidList"/>
    <dgm:cxn modelId="{3289FDFD-390A-4414-9CD9-4BE90CD3B8A6}" type="presParOf" srcId="{085118F8-9829-4BFD-BA1C-0D2D0F7814F4}" destId="{61F4C294-D9F8-4DB6-B8D7-FAD48F383BE4}" srcOrd="0" destOrd="0" presId="urn:microsoft.com/office/officeart/2018/2/layout/IconVerticalSolidList"/>
    <dgm:cxn modelId="{6D262BE6-70D3-4A5A-A347-4AB23680C116}" type="presParOf" srcId="{085118F8-9829-4BFD-BA1C-0D2D0F7814F4}" destId="{4CFC7BA4-AED1-4CC6-B27E-F9B906AAD24B}" srcOrd="1" destOrd="0" presId="urn:microsoft.com/office/officeart/2018/2/layout/IconVerticalSolidList"/>
    <dgm:cxn modelId="{FB438777-0DEC-48E0-879F-788F75A7578B}" type="presParOf" srcId="{085118F8-9829-4BFD-BA1C-0D2D0F7814F4}" destId="{6DFD9019-1B3A-493B-942B-8E924A81CCF4}" srcOrd="2" destOrd="0" presId="urn:microsoft.com/office/officeart/2018/2/layout/IconVerticalSolidList"/>
    <dgm:cxn modelId="{7A203E90-D83E-4F6D-BACD-4FC9187357AC}" type="presParOf" srcId="{085118F8-9829-4BFD-BA1C-0D2D0F7814F4}" destId="{08561D54-26CE-4EFF-9916-60D9D9855817}" srcOrd="3" destOrd="0" presId="urn:microsoft.com/office/officeart/2018/2/layout/IconVerticalSolidList"/>
    <dgm:cxn modelId="{3278D908-6F44-4BA8-B29E-02FFC310857E}" type="presParOf" srcId="{D1154865-6530-43F5-ABFB-8E92DCC0A4F4}" destId="{B71D1D49-5BAC-4591-A558-209634D7B687}" srcOrd="1" destOrd="0" presId="urn:microsoft.com/office/officeart/2018/2/layout/IconVerticalSolidList"/>
    <dgm:cxn modelId="{EE7BFC54-BB96-4E07-9FA0-5CE7406D11B1}" type="presParOf" srcId="{D1154865-6530-43F5-ABFB-8E92DCC0A4F4}" destId="{9A96F3F8-8E4C-481C-A09E-C2F91834DB6B}" srcOrd="2" destOrd="0" presId="urn:microsoft.com/office/officeart/2018/2/layout/IconVerticalSolidList"/>
    <dgm:cxn modelId="{FD838DFE-6701-4665-8719-467AEF981A60}" type="presParOf" srcId="{9A96F3F8-8E4C-481C-A09E-C2F91834DB6B}" destId="{7EB23E0E-155B-4814-A5EF-82855986AB38}" srcOrd="0" destOrd="0" presId="urn:microsoft.com/office/officeart/2018/2/layout/IconVerticalSolidList"/>
    <dgm:cxn modelId="{FC1C9C41-2043-4D20-9B5B-45129B8C3965}" type="presParOf" srcId="{9A96F3F8-8E4C-481C-A09E-C2F91834DB6B}" destId="{92E9444D-8F53-4A4D-A450-B57FD9DC27A6}" srcOrd="1" destOrd="0" presId="urn:microsoft.com/office/officeart/2018/2/layout/IconVerticalSolidList"/>
    <dgm:cxn modelId="{C5C0A307-FE51-4350-989A-9BD927B2169D}" type="presParOf" srcId="{9A96F3F8-8E4C-481C-A09E-C2F91834DB6B}" destId="{CB9451C2-5DD1-480E-804D-45151FCAB7EA}" srcOrd="2" destOrd="0" presId="urn:microsoft.com/office/officeart/2018/2/layout/IconVerticalSolidList"/>
    <dgm:cxn modelId="{FAB12E1B-CECA-4B41-B375-7E9A6601D7AC}" type="presParOf" srcId="{9A96F3F8-8E4C-481C-A09E-C2F91834DB6B}" destId="{CB8BBCE5-7FC3-461A-9EF9-BD042285E375}" srcOrd="3" destOrd="0" presId="urn:microsoft.com/office/officeart/2018/2/layout/IconVerticalSolidList"/>
    <dgm:cxn modelId="{9F18BD12-B7F6-44D7-8D01-BDEFFDFEAD8F}" type="presParOf" srcId="{9A96F3F8-8E4C-481C-A09E-C2F91834DB6B}" destId="{0E7AF9E8-4432-4224-BDF0-488B22B7C2CB}" srcOrd="4" destOrd="0" presId="urn:microsoft.com/office/officeart/2018/2/layout/IconVerticalSolidList"/>
    <dgm:cxn modelId="{F4D5118E-781A-4516-956D-3862C283AEBA}" type="presParOf" srcId="{D1154865-6530-43F5-ABFB-8E92DCC0A4F4}" destId="{2F0430AC-121F-4007-A956-03D553B94890}" srcOrd="3" destOrd="0" presId="urn:microsoft.com/office/officeart/2018/2/layout/IconVerticalSolidList"/>
    <dgm:cxn modelId="{DF7817F1-CA6C-40CA-964F-7E755AE4C72B}" type="presParOf" srcId="{D1154865-6530-43F5-ABFB-8E92DCC0A4F4}" destId="{3DF34D59-D749-4AF4-9B4E-0EF31F6C55BD}" srcOrd="4" destOrd="0" presId="urn:microsoft.com/office/officeart/2018/2/layout/IconVerticalSolidList"/>
    <dgm:cxn modelId="{2E39BAB1-2A09-4685-8D8D-F469E4406AAF}" type="presParOf" srcId="{3DF34D59-D749-4AF4-9B4E-0EF31F6C55BD}" destId="{1C186911-C11D-49F6-85BC-107604249D82}" srcOrd="0" destOrd="0" presId="urn:microsoft.com/office/officeart/2018/2/layout/IconVerticalSolidList"/>
    <dgm:cxn modelId="{2D2A8586-8DC9-4038-984C-9CEB285AF23D}" type="presParOf" srcId="{3DF34D59-D749-4AF4-9B4E-0EF31F6C55BD}" destId="{C2770AD1-0675-4B3E-961D-412017216EC0}" srcOrd="1" destOrd="0" presId="urn:microsoft.com/office/officeart/2018/2/layout/IconVerticalSolidList"/>
    <dgm:cxn modelId="{36194204-4106-44EF-B1BE-89ECD4F27D43}" type="presParOf" srcId="{3DF34D59-D749-4AF4-9B4E-0EF31F6C55BD}" destId="{0A9600F4-E499-4A16-841E-9A13EC43A3E0}" srcOrd="2" destOrd="0" presId="urn:microsoft.com/office/officeart/2018/2/layout/IconVerticalSolidList"/>
    <dgm:cxn modelId="{AF234901-1C34-4893-A132-F95EF5917C1B}" type="presParOf" srcId="{3DF34D59-D749-4AF4-9B4E-0EF31F6C55BD}" destId="{81567574-5334-4B22-96FD-A1F1C3F5CDFF}" srcOrd="3" destOrd="0" presId="urn:microsoft.com/office/officeart/2018/2/layout/IconVerticalSolidList"/>
    <dgm:cxn modelId="{1EB80A36-868C-47D7-AC3A-81316F81B332}" type="presParOf" srcId="{3DF34D59-D749-4AF4-9B4E-0EF31F6C55BD}" destId="{264E2117-B3AC-423F-B2F5-F6C73A592A12}" srcOrd="4" destOrd="0" presId="urn:microsoft.com/office/officeart/2018/2/layout/IconVerticalSolidList"/>
    <dgm:cxn modelId="{F7052A10-5F6C-4E02-BDDF-7530D9622DE9}" type="presParOf" srcId="{D1154865-6530-43F5-ABFB-8E92DCC0A4F4}" destId="{43EEBBAD-B01A-41A3-83C7-E21E02FB2D73}" srcOrd="5" destOrd="0" presId="urn:microsoft.com/office/officeart/2018/2/layout/IconVerticalSolidList"/>
    <dgm:cxn modelId="{A75A2B36-9E13-4C57-961A-3F2CC4FE2116}" type="presParOf" srcId="{D1154865-6530-43F5-ABFB-8E92DCC0A4F4}" destId="{C0AFF7BF-BD72-4804-813C-A181D22B201C}" srcOrd="6" destOrd="0" presId="urn:microsoft.com/office/officeart/2018/2/layout/IconVerticalSolidList"/>
    <dgm:cxn modelId="{233624F0-3D3F-4CE4-968D-47330D9D2FE7}" type="presParOf" srcId="{C0AFF7BF-BD72-4804-813C-A181D22B201C}" destId="{9CC724EC-7259-4429-96CD-30FB374D608E}" srcOrd="0" destOrd="0" presId="urn:microsoft.com/office/officeart/2018/2/layout/IconVerticalSolidList"/>
    <dgm:cxn modelId="{EE64BD84-2DB7-414A-9C27-B845B1F7B6CC}" type="presParOf" srcId="{C0AFF7BF-BD72-4804-813C-A181D22B201C}" destId="{1BCD4BAE-CCD3-47FB-94A0-51D60C506BFC}" srcOrd="1" destOrd="0" presId="urn:microsoft.com/office/officeart/2018/2/layout/IconVerticalSolidList"/>
    <dgm:cxn modelId="{C63AC468-69ED-4664-8E38-18DC55533512}" type="presParOf" srcId="{C0AFF7BF-BD72-4804-813C-A181D22B201C}" destId="{BFA4C42C-C2E9-49CF-8862-0F33B0983E23}" srcOrd="2" destOrd="0" presId="urn:microsoft.com/office/officeart/2018/2/layout/IconVerticalSolidList"/>
    <dgm:cxn modelId="{B06D800B-C255-4293-8E4C-3CDA1432338E}" type="presParOf" srcId="{C0AFF7BF-BD72-4804-813C-A181D22B201C}" destId="{C8321A7D-2E99-408D-9585-BD8A83AFF4F7}"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21404A-194D-4F37-BE4C-9935710EFCAA}">
      <dsp:nvSpPr>
        <dsp:cNvPr id="0" name=""/>
        <dsp:cNvSpPr/>
      </dsp:nvSpPr>
      <dsp:spPr>
        <a:xfrm>
          <a:off x="0" y="0"/>
          <a:ext cx="5721484"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1A31FFD-5178-432B-AA3F-87A37A3684B8}">
      <dsp:nvSpPr>
        <dsp:cNvPr id="0" name=""/>
        <dsp:cNvSpPr/>
      </dsp:nvSpPr>
      <dsp:spPr>
        <a:xfrm>
          <a:off x="0" y="0"/>
          <a:ext cx="5721484"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In this chapter, we will learn how to understand and evaluate the sources you find. </a:t>
          </a:r>
        </a:p>
      </dsp:txBody>
      <dsp:txXfrm>
        <a:off x="0" y="0"/>
        <a:ext cx="5721484" cy="2175669"/>
      </dsp:txXfrm>
    </dsp:sp>
    <dsp:sp modelId="{243D69B8-0978-4853-B4FD-B59B53ABCB39}">
      <dsp:nvSpPr>
        <dsp:cNvPr id="0" name=""/>
        <dsp:cNvSpPr/>
      </dsp:nvSpPr>
      <dsp:spPr>
        <a:xfrm>
          <a:off x="0" y="2175669"/>
          <a:ext cx="5721484"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0B41E94-982D-4375-AB99-DFFCD131B6FC}">
      <dsp:nvSpPr>
        <dsp:cNvPr id="0" name=""/>
        <dsp:cNvSpPr/>
      </dsp:nvSpPr>
      <dsp:spPr>
        <a:xfrm>
          <a:off x="0" y="2175669"/>
          <a:ext cx="5721484" cy="21756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We will also review how your research questions might change as you start reading in your area of interest and learn more.</a:t>
          </a:r>
        </a:p>
      </dsp:txBody>
      <dsp:txXfrm>
        <a:off x="0" y="2175669"/>
        <a:ext cx="5721484" cy="217566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F4C294-D9F8-4DB6-B8D7-FAD48F383BE4}">
      <dsp:nvSpPr>
        <dsp:cNvPr id="0" name=""/>
        <dsp:cNvSpPr/>
      </dsp:nvSpPr>
      <dsp:spPr>
        <a:xfrm>
          <a:off x="0" y="1998"/>
          <a:ext cx="4976812" cy="101301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CFC7BA4-AED1-4CC6-B27E-F9B906AAD24B}">
      <dsp:nvSpPr>
        <dsp:cNvPr id="0" name=""/>
        <dsp:cNvSpPr/>
      </dsp:nvSpPr>
      <dsp:spPr>
        <a:xfrm>
          <a:off x="306438" y="229928"/>
          <a:ext cx="557160" cy="55716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8561D54-26CE-4EFF-9916-60D9D9855817}">
      <dsp:nvSpPr>
        <dsp:cNvPr id="0" name=""/>
        <dsp:cNvSpPr/>
      </dsp:nvSpPr>
      <dsp:spPr>
        <a:xfrm>
          <a:off x="1170037" y="1998"/>
          <a:ext cx="3806774" cy="10130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7211" tIns="107211" rIns="107211" bIns="107211" numCol="1" spcCol="1270" anchor="ctr" anchorCtr="0">
          <a:noAutofit/>
        </a:bodyPr>
        <a:lstStyle/>
        <a:p>
          <a:pPr marL="0" lvl="0" indent="0" algn="l" defTabSz="1066800">
            <a:lnSpc>
              <a:spcPct val="100000"/>
            </a:lnSpc>
            <a:spcBef>
              <a:spcPct val="0"/>
            </a:spcBef>
            <a:spcAft>
              <a:spcPct val="35000"/>
            </a:spcAft>
            <a:buNone/>
          </a:pPr>
          <a:r>
            <a:rPr lang="en-US" sz="2400" b="1" kern="1200" dirty="0"/>
            <a:t>Consider:</a:t>
          </a:r>
          <a:endParaRPr lang="en-US" sz="2400" kern="1200" dirty="0"/>
        </a:p>
      </dsp:txBody>
      <dsp:txXfrm>
        <a:off x="1170037" y="1998"/>
        <a:ext cx="3806774" cy="1013019"/>
      </dsp:txXfrm>
    </dsp:sp>
    <dsp:sp modelId="{7EB23E0E-155B-4814-A5EF-82855986AB38}">
      <dsp:nvSpPr>
        <dsp:cNvPr id="0" name=""/>
        <dsp:cNvSpPr/>
      </dsp:nvSpPr>
      <dsp:spPr>
        <a:xfrm>
          <a:off x="0" y="1268273"/>
          <a:ext cx="4976812" cy="101301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2E9444D-8F53-4A4D-A450-B57FD9DC27A6}">
      <dsp:nvSpPr>
        <dsp:cNvPr id="0" name=""/>
        <dsp:cNvSpPr/>
      </dsp:nvSpPr>
      <dsp:spPr>
        <a:xfrm>
          <a:off x="306438" y="1496202"/>
          <a:ext cx="557160" cy="55716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B8BBCE5-7FC3-461A-9EF9-BD042285E375}">
      <dsp:nvSpPr>
        <dsp:cNvPr id="0" name=""/>
        <dsp:cNvSpPr/>
      </dsp:nvSpPr>
      <dsp:spPr>
        <a:xfrm>
          <a:off x="1170037" y="1268273"/>
          <a:ext cx="2239565" cy="10130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7211" tIns="107211" rIns="107211" bIns="107211" numCol="1" spcCol="1270" anchor="ctr" anchorCtr="0">
          <a:noAutofit/>
        </a:bodyPr>
        <a:lstStyle/>
        <a:p>
          <a:pPr marL="0" lvl="0" indent="0" algn="l" defTabSz="755650">
            <a:lnSpc>
              <a:spcPct val="100000"/>
            </a:lnSpc>
            <a:spcBef>
              <a:spcPct val="0"/>
            </a:spcBef>
            <a:spcAft>
              <a:spcPct val="35000"/>
            </a:spcAft>
            <a:buNone/>
          </a:pPr>
          <a:r>
            <a:rPr lang="en-US" sz="1700" kern="1200" dirty="0"/>
            <a:t>How specific is our focus?  What literature is relevant?</a:t>
          </a:r>
        </a:p>
      </dsp:txBody>
      <dsp:txXfrm>
        <a:off x="1170037" y="1268273"/>
        <a:ext cx="2239565" cy="1013019"/>
      </dsp:txXfrm>
    </dsp:sp>
    <dsp:sp modelId="{0E7AF9E8-4432-4224-BDF0-488B22B7C2CB}">
      <dsp:nvSpPr>
        <dsp:cNvPr id="0" name=""/>
        <dsp:cNvSpPr/>
      </dsp:nvSpPr>
      <dsp:spPr>
        <a:xfrm>
          <a:off x="3409602" y="1268273"/>
          <a:ext cx="1567209" cy="10130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7211" tIns="107211" rIns="107211" bIns="107211" numCol="1" spcCol="1270" anchor="ctr" anchorCtr="0">
          <a:noAutofit/>
        </a:bodyPr>
        <a:lstStyle/>
        <a:p>
          <a:pPr marL="0" lvl="0" indent="0" algn="l" defTabSz="488950">
            <a:lnSpc>
              <a:spcPct val="100000"/>
            </a:lnSpc>
            <a:spcBef>
              <a:spcPct val="0"/>
            </a:spcBef>
            <a:spcAft>
              <a:spcPct val="35000"/>
            </a:spcAft>
            <a:buNone/>
          </a:pPr>
          <a:r>
            <a:rPr lang="en-US" sz="1100" kern="1200" dirty="0"/>
            <a:t>Social work only?  Specific context?</a:t>
          </a:r>
        </a:p>
        <a:p>
          <a:pPr marL="0" lvl="0" indent="0" algn="l" defTabSz="488950">
            <a:lnSpc>
              <a:spcPct val="100000"/>
            </a:lnSpc>
            <a:spcBef>
              <a:spcPct val="0"/>
            </a:spcBef>
            <a:spcAft>
              <a:spcPct val="35000"/>
            </a:spcAft>
            <a:buNone/>
          </a:pPr>
          <a:r>
            <a:rPr lang="en-US" sz="1100" kern="1200" dirty="0"/>
            <a:t>Human services, health professions, etc.?</a:t>
          </a:r>
        </a:p>
      </dsp:txBody>
      <dsp:txXfrm>
        <a:off x="3409602" y="1268273"/>
        <a:ext cx="1567209" cy="1013019"/>
      </dsp:txXfrm>
    </dsp:sp>
    <dsp:sp modelId="{1C186911-C11D-49F6-85BC-107604249D82}">
      <dsp:nvSpPr>
        <dsp:cNvPr id="0" name=""/>
        <dsp:cNvSpPr/>
      </dsp:nvSpPr>
      <dsp:spPr>
        <a:xfrm>
          <a:off x="0" y="2534547"/>
          <a:ext cx="4976812" cy="101301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2770AD1-0675-4B3E-961D-412017216EC0}">
      <dsp:nvSpPr>
        <dsp:cNvPr id="0" name=""/>
        <dsp:cNvSpPr/>
      </dsp:nvSpPr>
      <dsp:spPr>
        <a:xfrm>
          <a:off x="306438" y="2762476"/>
          <a:ext cx="557160" cy="55716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1567574-5334-4B22-96FD-A1F1C3F5CDFF}">
      <dsp:nvSpPr>
        <dsp:cNvPr id="0" name=""/>
        <dsp:cNvSpPr/>
      </dsp:nvSpPr>
      <dsp:spPr>
        <a:xfrm>
          <a:off x="1170037" y="2534547"/>
          <a:ext cx="2239565" cy="10130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7211" tIns="107211" rIns="107211" bIns="107211" numCol="1" spcCol="1270" anchor="ctr" anchorCtr="0">
          <a:noAutofit/>
        </a:bodyPr>
        <a:lstStyle/>
        <a:p>
          <a:pPr marL="0" lvl="0" indent="0" algn="l" defTabSz="755650">
            <a:lnSpc>
              <a:spcPct val="100000"/>
            </a:lnSpc>
            <a:spcBef>
              <a:spcPct val="0"/>
            </a:spcBef>
            <a:spcAft>
              <a:spcPct val="35000"/>
            </a:spcAft>
            <a:buNone/>
          </a:pPr>
          <a:r>
            <a:rPr lang="en-US" sz="1700" kern="1200" dirty="0"/>
            <a:t>What is our working definition for burnout?  Is there a better one?</a:t>
          </a:r>
        </a:p>
      </dsp:txBody>
      <dsp:txXfrm>
        <a:off x="1170037" y="2534547"/>
        <a:ext cx="2239565" cy="1013019"/>
      </dsp:txXfrm>
    </dsp:sp>
    <dsp:sp modelId="{264E2117-B3AC-423F-B2F5-F6C73A592A12}">
      <dsp:nvSpPr>
        <dsp:cNvPr id="0" name=""/>
        <dsp:cNvSpPr/>
      </dsp:nvSpPr>
      <dsp:spPr>
        <a:xfrm>
          <a:off x="3409602" y="2534547"/>
          <a:ext cx="1567209" cy="10130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7211" tIns="107211" rIns="107211" bIns="107211" numCol="1" spcCol="1270" anchor="ctr" anchorCtr="0">
          <a:noAutofit/>
        </a:bodyPr>
        <a:lstStyle/>
        <a:p>
          <a:pPr marL="0" lvl="0" indent="0" algn="l" defTabSz="488950">
            <a:lnSpc>
              <a:spcPct val="100000"/>
            </a:lnSpc>
            <a:spcBef>
              <a:spcPct val="0"/>
            </a:spcBef>
            <a:spcAft>
              <a:spcPct val="35000"/>
            </a:spcAft>
            <a:buNone/>
          </a:pPr>
          <a:r>
            <a:rPr lang="en-US" sz="1100" kern="1200" dirty="0"/>
            <a:t>How about a theory for burnout?</a:t>
          </a:r>
        </a:p>
      </dsp:txBody>
      <dsp:txXfrm>
        <a:off x="3409602" y="2534547"/>
        <a:ext cx="1567209" cy="1013019"/>
      </dsp:txXfrm>
    </dsp:sp>
    <dsp:sp modelId="{9CC724EC-7259-4429-96CD-30FB374D608E}">
      <dsp:nvSpPr>
        <dsp:cNvPr id="0" name=""/>
        <dsp:cNvSpPr/>
      </dsp:nvSpPr>
      <dsp:spPr>
        <a:xfrm>
          <a:off x="0" y="3800821"/>
          <a:ext cx="4976812" cy="1013019"/>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BCD4BAE-CCD3-47FB-94A0-51D60C506BFC}">
      <dsp:nvSpPr>
        <dsp:cNvPr id="0" name=""/>
        <dsp:cNvSpPr/>
      </dsp:nvSpPr>
      <dsp:spPr>
        <a:xfrm>
          <a:off x="306438" y="4028751"/>
          <a:ext cx="557160" cy="55716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8321A7D-2E99-408D-9585-BD8A83AFF4F7}">
      <dsp:nvSpPr>
        <dsp:cNvPr id="0" name=""/>
        <dsp:cNvSpPr/>
      </dsp:nvSpPr>
      <dsp:spPr>
        <a:xfrm>
          <a:off x="1170037" y="3800821"/>
          <a:ext cx="3806774" cy="10130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7211" tIns="107211" rIns="107211" bIns="107211" numCol="1" spcCol="1270" anchor="ctr" anchorCtr="0">
          <a:noAutofit/>
        </a:bodyPr>
        <a:lstStyle/>
        <a:p>
          <a:pPr marL="0" lvl="0" indent="0" algn="l" defTabSz="755650">
            <a:lnSpc>
              <a:spcPct val="100000"/>
            </a:lnSpc>
            <a:spcBef>
              <a:spcPct val="0"/>
            </a:spcBef>
            <a:spcAft>
              <a:spcPct val="35000"/>
            </a:spcAft>
            <a:buNone/>
          </a:pPr>
          <a:r>
            <a:rPr lang="en-US" sz="1700" kern="1200" dirty="0"/>
            <a:t>What are some causes and effects of burnout?  What is burnout associated with?</a:t>
          </a:r>
        </a:p>
      </dsp:txBody>
      <dsp:txXfrm>
        <a:off x="1170037" y="3800821"/>
        <a:ext cx="3806774" cy="1013019"/>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82C039-2941-4971-9717-BCF3776E9BE7}" type="datetimeFigureOut">
              <a:rPr lang="en-US" smtClean="0"/>
              <a:t>10/21/2021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628DDD-C7FE-482D-89E4-0ED2EBAEBE57}" type="slidenum">
              <a:rPr lang="en-US" smtClean="0"/>
              <a:t>‹#›</a:t>
            </a:fld>
            <a:endParaRPr lang="en-US"/>
          </a:p>
        </p:txBody>
      </p:sp>
    </p:spTree>
    <p:extLst>
      <p:ext uri="{BB962C8B-B14F-4D97-AF65-F5344CB8AC3E}">
        <p14:creationId xmlns:p14="http://schemas.microsoft.com/office/powerpoint/2010/main" val="1070804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9F808-85AD-4397-A924-0B60BBC9E1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D867D53-FD92-4BAE-886C-D29B65FA96B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651A76C-250A-4CB8-A09C-16F2B6D6C76C}"/>
              </a:ext>
            </a:extLst>
          </p:cNvPr>
          <p:cNvSpPr>
            <a:spLocks noGrp="1"/>
          </p:cNvSpPr>
          <p:nvPr>
            <p:ph type="dt" sz="half" idx="10"/>
          </p:nvPr>
        </p:nvSpPr>
        <p:spPr/>
        <p:txBody>
          <a:bodyPr/>
          <a:lstStyle/>
          <a:p>
            <a:fld id="{DC379A35-96F8-4A57-8A1F-98F31DECBC6D}" type="datetimeFigureOut">
              <a:rPr lang="en-US" smtClean="0"/>
              <a:t>10/21/2021</a:t>
            </a:fld>
            <a:endParaRPr lang="en-US"/>
          </a:p>
        </p:txBody>
      </p:sp>
      <p:sp>
        <p:nvSpPr>
          <p:cNvPr id="5" name="Footer Placeholder 4">
            <a:extLst>
              <a:ext uri="{FF2B5EF4-FFF2-40B4-BE49-F238E27FC236}">
                <a16:creationId xmlns:a16="http://schemas.microsoft.com/office/drawing/2014/main" id="{8785DDE1-0FB6-4260-80DA-E5FF3C3E63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94DC34-161D-4284-A091-43B3AC43FE87}"/>
              </a:ext>
            </a:extLst>
          </p:cNvPr>
          <p:cNvSpPr>
            <a:spLocks noGrp="1"/>
          </p:cNvSpPr>
          <p:nvPr>
            <p:ph type="sldNum" sz="quarter" idx="12"/>
          </p:nvPr>
        </p:nvSpPr>
        <p:spPr/>
        <p:txBody>
          <a:bodyPr/>
          <a:lstStyle/>
          <a:p>
            <a:fld id="{FFD18831-2F19-4F31-81E7-D8DEDFF2B4EF}" type="slidenum">
              <a:rPr lang="en-US" smtClean="0"/>
              <a:t>‹#›</a:t>
            </a:fld>
            <a:endParaRPr lang="en-US"/>
          </a:p>
        </p:txBody>
      </p:sp>
    </p:spTree>
    <p:extLst>
      <p:ext uri="{BB962C8B-B14F-4D97-AF65-F5344CB8AC3E}">
        <p14:creationId xmlns:p14="http://schemas.microsoft.com/office/powerpoint/2010/main" val="3704851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1912A-69B6-4636-8D5B-44CF59D5B34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45600C0-3DE4-49EE-A3C4-E583735FBF4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7C5B11-60C5-40B1-A84D-44B852532952}"/>
              </a:ext>
            </a:extLst>
          </p:cNvPr>
          <p:cNvSpPr>
            <a:spLocks noGrp="1"/>
          </p:cNvSpPr>
          <p:nvPr>
            <p:ph type="dt" sz="half" idx="10"/>
          </p:nvPr>
        </p:nvSpPr>
        <p:spPr/>
        <p:txBody>
          <a:bodyPr/>
          <a:lstStyle/>
          <a:p>
            <a:fld id="{DC379A35-96F8-4A57-8A1F-98F31DECBC6D}" type="datetimeFigureOut">
              <a:rPr lang="en-US" smtClean="0"/>
              <a:t>10/21/2021</a:t>
            </a:fld>
            <a:endParaRPr lang="en-US"/>
          </a:p>
        </p:txBody>
      </p:sp>
      <p:sp>
        <p:nvSpPr>
          <p:cNvPr id="5" name="Footer Placeholder 4">
            <a:extLst>
              <a:ext uri="{FF2B5EF4-FFF2-40B4-BE49-F238E27FC236}">
                <a16:creationId xmlns:a16="http://schemas.microsoft.com/office/drawing/2014/main" id="{1F6528E4-5234-49B8-9254-5BF3983883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28F7DF-B7F5-4DB9-87D5-3A014EE0624B}"/>
              </a:ext>
            </a:extLst>
          </p:cNvPr>
          <p:cNvSpPr>
            <a:spLocks noGrp="1"/>
          </p:cNvSpPr>
          <p:nvPr>
            <p:ph type="sldNum" sz="quarter" idx="12"/>
          </p:nvPr>
        </p:nvSpPr>
        <p:spPr/>
        <p:txBody>
          <a:bodyPr/>
          <a:lstStyle/>
          <a:p>
            <a:fld id="{FFD18831-2F19-4F31-81E7-D8DEDFF2B4EF}" type="slidenum">
              <a:rPr lang="en-US" smtClean="0"/>
              <a:t>‹#›</a:t>
            </a:fld>
            <a:endParaRPr lang="en-US"/>
          </a:p>
        </p:txBody>
      </p:sp>
    </p:spTree>
    <p:extLst>
      <p:ext uri="{BB962C8B-B14F-4D97-AF65-F5344CB8AC3E}">
        <p14:creationId xmlns:p14="http://schemas.microsoft.com/office/powerpoint/2010/main" val="4094154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69F748-4D10-4EFB-AD06-E49E9019238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616F3A5-BC57-4633-B10C-A7A6951FCF7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99F6B6-739D-400C-BFCE-9FC7432BD34A}"/>
              </a:ext>
            </a:extLst>
          </p:cNvPr>
          <p:cNvSpPr>
            <a:spLocks noGrp="1"/>
          </p:cNvSpPr>
          <p:nvPr>
            <p:ph type="dt" sz="half" idx="10"/>
          </p:nvPr>
        </p:nvSpPr>
        <p:spPr/>
        <p:txBody>
          <a:bodyPr/>
          <a:lstStyle/>
          <a:p>
            <a:fld id="{DC379A35-96F8-4A57-8A1F-98F31DECBC6D}" type="datetimeFigureOut">
              <a:rPr lang="en-US" smtClean="0"/>
              <a:t>10/21/2021</a:t>
            </a:fld>
            <a:endParaRPr lang="en-US"/>
          </a:p>
        </p:txBody>
      </p:sp>
      <p:sp>
        <p:nvSpPr>
          <p:cNvPr id="5" name="Footer Placeholder 4">
            <a:extLst>
              <a:ext uri="{FF2B5EF4-FFF2-40B4-BE49-F238E27FC236}">
                <a16:creationId xmlns:a16="http://schemas.microsoft.com/office/drawing/2014/main" id="{AF41C40C-10D9-445D-B1BA-E4D7BC20D6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6CE80F-F120-4EA7-A7BA-600BEA393847}"/>
              </a:ext>
            </a:extLst>
          </p:cNvPr>
          <p:cNvSpPr>
            <a:spLocks noGrp="1"/>
          </p:cNvSpPr>
          <p:nvPr>
            <p:ph type="sldNum" sz="quarter" idx="12"/>
          </p:nvPr>
        </p:nvSpPr>
        <p:spPr/>
        <p:txBody>
          <a:bodyPr/>
          <a:lstStyle/>
          <a:p>
            <a:fld id="{FFD18831-2F19-4F31-81E7-D8DEDFF2B4EF}" type="slidenum">
              <a:rPr lang="en-US" smtClean="0"/>
              <a:t>‹#›</a:t>
            </a:fld>
            <a:endParaRPr lang="en-US"/>
          </a:p>
        </p:txBody>
      </p:sp>
    </p:spTree>
    <p:extLst>
      <p:ext uri="{BB962C8B-B14F-4D97-AF65-F5344CB8AC3E}">
        <p14:creationId xmlns:p14="http://schemas.microsoft.com/office/powerpoint/2010/main" val="3000771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21C33-4158-4918-A7B7-7609E41F4FA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1EF2ED0-F772-47B5-929A-575616D1DBD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1D4335-ADD3-436F-906E-6B35B3A2B97D}"/>
              </a:ext>
            </a:extLst>
          </p:cNvPr>
          <p:cNvSpPr>
            <a:spLocks noGrp="1"/>
          </p:cNvSpPr>
          <p:nvPr>
            <p:ph type="dt" sz="half" idx="10"/>
          </p:nvPr>
        </p:nvSpPr>
        <p:spPr/>
        <p:txBody>
          <a:bodyPr/>
          <a:lstStyle/>
          <a:p>
            <a:fld id="{DC379A35-96F8-4A57-8A1F-98F31DECBC6D}" type="datetimeFigureOut">
              <a:rPr lang="en-US" smtClean="0"/>
              <a:t>10/21/2021</a:t>
            </a:fld>
            <a:endParaRPr lang="en-US"/>
          </a:p>
        </p:txBody>
      </p:sp>
      <p:sp>
        <p:nvSpPr>
          <p:cNvPr id="5" name="Footer Placeholder 4">
            <a:extLst>
              <a:ext uri="{FF2B5EF4-FFF2-40B4-BE49-F238E27FC236}">
                <a16:creationId xmlns:a16="http://schemas.microsoft.com/office/drawing/2014/main" id="{D453544B-3DAD-4D34-B61E-B3C3D3DCFD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0C1593-DDBA-4813-8B4C-4F033EB57AC8}"/>
              </a:ext>
            </a:extLst>
          </p:cNvPr>
          <p:cNvSpPr>
            <a:spLocks noGrp="1"/>
          </p:cNvSpPr>
          <p:nvPr>
            <p:ph type="sldNum" sz="quarter" idx="12"/>
          </p:nvPr>
        </p:nvSpPr>
        <p:spPr/>
        <p:txBody>
          <a:bodyPr/>
          <a:lstStyle/>
          <a:p>
            <a:fld id="{FFD18831-2F19-4F31-81E7-D8DEDFF2B4EF}" type="slidenum">
              <a:rPr lang="en-US" smtClean="0"/>
              <a:t>‹#›</a:t>
            </a:fld>
            <a:endParaRPr lang="en-US"/>
          </a:p>
        </p:txBody>
      </p:sp>
    </p:spTree>
    <p:extLst>
      <p:ext uri="{BB962C8B-B14F-4D97-AF65-F5344CB8AC3E}">
        <p14:creationId xmlns:p14="http://schemas.microsoft.com/office/powerpoint/2010/main" val="2489805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8C20B-18A5-462E-935C-0F8CC32EBC1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E02E640-DA87-40AA-B47A-9202B1BF439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0CFDF1A-5905-472B-AAB9-56785BC2CEDE}"/>
              </a:ext>
            </a:extLst>
          </p:cNvPr>
          <p:cNvSpPr>
            <a:spLocks noGrp="1"/>
          </p:cNvSpPr>
          <p:nvPr>
            <p:ph type="dt" sz="half" idx="10"/>
          </p:nvPr>
        </p:nvSpPr>
        <p:spPr/>
        <p:txBody>
          <a:bodyPr/>
          <a:lstStyle/>
          <a:p>
            <a:fld id="{DC379A35-96F8-4A57-8A1F-98F31DECBC6D}" type="datetimeFigureOut">
              <a:rPr lang="en-US" smtClean="0"/>
              <a:t>10/21/2021</a:t>
            </a:fld>
            <a:endParaRPr lang="en-US"/>
          </a:p>
        </p:txBody>
      </p:sp>
      <p:sp>
        <p:nvSpPr>
          <p:cNvPr id="5" name="Footer Placeholder 4">
            <a:extLst>
              <a:ext uri="{FF2B5EF4-FFF2-40B4-BE49-F238E27FC236}">
                <a16:creationId xmlns:a16="http://schemas.microsoft.com/office/drawing/2014/main" id="{9D2107E9-8401-4F06-BE19-BE02115D6E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D7D52A-20BE-49CB-831C-C164CB5B1B05}"/>
              </a:ext>
            </a:extLst>
          </p:cNvPr>
          <p:cNvSpPr>
            <a:spLocks noGrp="1"/>
          </p:cNvSpPr>
          <p:nvPr>
            <p:ph type="sldNum" sz="quarter" idx="12"/>
          </p:nvPr>
        </p:nvSpPr>
        <p:spPr/>
        <p:txBody>
          <a:bodyPr/>
          <a:lstStyle/>
          <a:p>
            <a:fld id="{FFD18831-2F19-4F31-81E7-D8DEDFF2B4EF}" type="slidenum">
              <a:rPr lang="en-US" smtClean="0"/>
              <a:t>‹#›</a:t>
            </a:fld>
            <a:endParaRPr lang="en-US"/>
          </a:p>
        </p:txBody>
      </p:sp>
    </p:spTree>
    <p:extLst>
      <p:ext uri="{BB962C8B-B14F-4D97-AF65-F5344CB8AC3E}">
        <p14:creationId xmlns:p14="http://schemas.microsoft.com/office/powerpoint/2010/main" val="2012344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F0377C-5217-4FEA-957C-8B59DC449AA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909199-AE9D-4A54-9E31-4D0E5D3744D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8BCB71A-B863-4653-8F89-B308A23F74F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8D69F58-5905-4411-8BFA-3982E811EDA6}"/>
              </a:ext>
            </a:extLst>
          </p:cNvPr>
          <p:cNvSpPr>
            <a:spLocks noGrp="1"/>
          </p:cNvSpPr>
          <p:nvPr>
            <p:ph type="dt" sz="half" idx="10"/>
          </p:nvPr>
        </p:nvSpPr>
        <p:spPr/>
        <p:txBody>
          <a:bodyPr/>
          <a:lstStyle/>
          <a:p>
            <a:fld id="{DC379A35-96F8-4A57-8A1F-98F31DECBC6D}" type="datetimeFigureOut">
              <a:rPr lang="en-US" smtClean="0"/>
              <a:t>10/21/2021</a:t>
            </a:fld>
            <a:endParaRPr lang="en-US"/>
          </a:p>
        </p:txBody>
      </p:sp>
      <p:sp>
        <p:nvSpPr>
          <p:cNvPr id="6" name="Footer Placeholder 5">
            <a:extLst>
              <a:ext uri="{FF2B5EF4-FFF2-40B4-BE49-F238E27FC236}">
                <a16:creationId xmlns:a16="http://schemas.microsoft.com/office/drawing/2014/main" id="{C1C88886-A2B7-48A2-B5CB-D206992AA2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68F678-C834-4A82-A2EA-36DE7FBB11E4}"/>
              </a:ext>
            </a:extLst>
          </p:cNvPr>
          <p:cNvSpPr>
            <a:spLocks noGrp="1"/>
          </p:cNvSpPr>
          <p:nvPr>
            <p:ph type="sldNum" sz="quarter" idx="12"/>
          </p:nvPr>
        </p:nvSpPr>
        <p:spPr/>
        <p:txBody>
          <a:bodyPr/>
          <a:lstStyle/>
          <a:p>
            <a:fld id="{FFD18831-2F19-4F31-81E7-D8DEDFF2B4EF}" type="slidenum">
              <a:rPr lang="en-US" smtClean="0"/>
              <a:t>‹#›</a:t>
            </a:fld>
            <a:endParaRPr lang="en-US"/>
          </a:p>
        </p:txBody>
      </p:sp>
    </p:spTree>
    <p:extLst>
      <p:ext uri="{BB962C8B-B14F-4D97-AF65-F5344CB8AC3E}">
        <p14:creationId xmlns:p14="http://schemas.microsoft.com/office/powerpoint/2010/main" val="4056549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9129C-5E1A-44A6-9615-9D986C3F774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50A8A11-83F7-409A-B4D1-8BA1BB8140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4FCF8A8-4E02-4A0D-89CF-3BBAF12232A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0873F06-0F48-44FE-9AFF-69CC9DE49F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94C7B1D-D324-435A-966E-9B49A2D9351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CD1C9AE-789D-49A2-8B60-338FF749012A}"/>
              </a:ext>
            </a:extLst>
          </p:cNvPr>
          <p:cNvSpPr>
            <a:spLocks noGrp="1"/>
          </p:cNvSpPr>
          <p:nvPr>
            <p:ph type="dt" sz="half" idx="10"/>
          </p:nvPr>
        </p:nvSpPr>
        <p:spPr/>
        <p:txBody>
          <a:bodyPr/>
          <a:lstStyle/>
          <a:p>
            <a:fld id="{DC379A35-96F8-4A57-8A1F-98F31DECBC6D}" type="datetimeFigureOut">
              <a:rPr lang="en-US" smtClean="0"/>
              <a:t>10/21/2021</a:t>
            </a:fld>
            <a:endParaRPr lang="en-US"/>
          </a:p>
        </p:txBody>
      </p:sp>
      <p:sp>
        <p:nvSpPr>
          <p:cNvPr id="8" name="Footer Placeholder 7">
            <a:extLst>
              <a:ext uri="{FF2B5EF4-FFF2-40B4-BE49-F238E27FC236}">
                <a16:creationId xmlns:a16="http://schemas.microsoft.com/office/drawing/2014/main" id="{5A91BCAB-1C40-46FF-81EA-6C2E8CB967B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F043876-C12A-4118-91E5-AB08BA199C3F}"/>
              </a:ext>
            </a:extLst>
          </p:cNvPr>
          <p:cNvSpPr>
            <a:spLocks noGrp="1"/>
          </p:cNvSpPr>
          <p:nvPr>
            <p:ph type="sldNum" sz="quarter" idx="12"/>
          </p:nvPr>
        </p:nvSpPr>
        <p:spPr/>
        <p:txBody>
          <a:bodyPr/>
          <a:lstStyle/>
          <a:p>
            <a:fld id="{FFD18831-2F19-4F31-81E7-D8DEDFF2B4EF}" type="slidenum">
              <a:rPr lang="en-US" smtClean="0"/>
              <a:t>‹#›</a:t>
            </a:fld>
            <a:endParaRPr lang="en-US"/>
          </a:p>
        </p:txBody>
      </p:sp>
    </p:spTree>
    <p:extLst>
      <p:ext uri="{BB962C8B-B14F-4D97-AF65-F5344CB8AC3E}">
        <p14:creationId xmlns:p14="http://schemas.microsoft.com/office/powerpoint/2010/main" val="25916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BF981-6F0C-478C-B4F1-300398CF8FD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533821C-1C21-4976-979F-5C4520F5FEF0}"/>
              </a:ext>
            </a:extLst>
          </p:cNvPr>
          <p:cNvSpPr>
            <a:spLocks noGrp="1"/>
          </p:cNvSpPr>
          <p:nvPr>
            <p:ph type="dt" sz="half" idx="10"/>
          </p:nvPr>
        </p:nvSpPr>
        <p:spPr/>
        <p:txBody>
          <a:bodyPr/>
          <a:lstStyle/>
          <a:p>
            <a:fld id="{DC379A35-96F8-4A57-8A1F-98F31DECBC6D}" type="datetimeFigureOut">
              <a:rPr lang="en-US" smtClean="0"/>
              <a:t>10/21/2021</a:t>
            </a:fld>
            <a:endParaRPr lang="en-US"/>
          </a:p>
        </p:txBody>
      </p:sp>
      <p:sp>
        <p:nvSpPr>
          <p:cNvPr id="4" name="Footer Placeholder 3">
            <a:extLst>
              <a:ext uri="{FF2B5EF4-FFF2-40B4-BE49-F238E27FC236}">
                <a16:creationId xmlns:a16="http://schemas.microsoft.com/office/drawing/2014/main" id="{4B4F9430-1AE0-4B6A-9AD2-18A9956F3B8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EE0CD99-CEFE-486A-824D-2FA64948A948}"/>
              </a:ext>
            </a:extLst>
          </p:cNvPr>
          <p:cNvSpPr>
            <a:spLocks noGrp="1"/>
          </p:cNvSpPr>
          <p:nvPr>
            <p:ph type="sldNum" sz="quarter" idx="12"/>
          </p:nvPr>
        </p:nvSpPr>
        <p:spPr/>
        <p:txBody>
          <a:bodyPr/>
          <a:lstStyle/>
          <a:p>
            <a:fld id="{FFD18831-2F19-4F31-81E7-D8DEDFF2B4EF}" type="slidenum">
              <a:rPr lang="en-US" smtClean="0"/>
              <a:t>‹#›</a:t>
            </a:fld>
            <a:endParaRPr lang="en-US"/>
          </a:p>
        </p:txBody>
      </p:sp>
    </p:spTree>
    <p:extLst>
      <p:ext uri="{BB962C8B-B14F-4D97-AF65-F5344CB8AC3E}">
        <p14:creationId xmlns:p14="http://schemas.microsoft.com/office/powerpoint/2010/main" val="312817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3D51AC5-3442-4C20-AF0C-E61A2CDE6951}"/>
              </a:ext>
            </a:extLst>
          </p:cNvPr>
          <p:cNvSpPr>
            <a:spLocks noGrp="1"/>
          </p:cNvSpPr>
          <p:nvPr>
            <p:ph type="dt" sz="half" idx="10"/>
          </p:nvPr>
        </p:nvSpPr>
        <p:spPr/>
        <p:txBody>
          <a:bodyPr/>
          <a:lstStyle/>
          <a:p>
            <a:fld id="{DC379A35-96F8-4A57-8A1F-98F31DECBC6D}" type="datetimeFigureOut">
              <a:rPr lang="en-US" smtClean="0"/>
              <a:t>10/21/2021</a:t>
            </a:fld>
            <a:endParaRPr lang="en-US"/>
          </a:p>
        </p:txBody>
      </p:sp>
      <p:sp>
        <p:nvSpPr>
          <p:cNvPr id="3" name="Footer Placeholder 2">
            <a:extLst>
              <a:ext uri="{FF2B5EF4-FFF2-40B4-BE49-F238E27FC236}">
                <a16:creationId xmlns:a16="http://schemas.microsoft.com/office/drawing/2014/main" id="{95D282D2-D6E1-4404-BA1E-E22D1F6738F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F248BF8-ECD9-43EF-B353-9497753DE2A9}"/>
              </a:ext>
            </a:extLst>
          </p:cNvPr>
          <p:cNvSpPr>
            <a:spLocks noGrp="1"/>
          </p:cNvSpPr>
          <p:nvPr>
            <p:ph type="sldNum" sz="quarter" idx="12"/>
          </p:nvPr>
        </p:nvSpPr>
        <p:spPr/>
        <p:txBody>
          <a:bodyPr/>
          <a:lstStyle/>
          <a:p>
            <a:fld id="{FFD18831-2F19-4F31-81E7-D8DEDFF2B4EF}" type="slidenum">
              <a:rPr lang="en-US" smtClean="0"/>
              <a:t>‹#›</a:t>
            </a:fld>
            <a:endParaRPr lang="en-US"/>
          </a:p>
        </p:txBody>
      </p:sp>
    </p:spTree>
    <p:extLst>
      <p:ext uri="{BB962C8B-B14F-4D97-AF65-F5344CB8AC3E}">
        <p14:creationId xmlns:p14="http://schemas.microsoft.com/office/powerpoint/2010/main" val="624127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2B389-7D0E-4F54-BAF8-CBF9FA86CD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2B91AC3-3116-40E8-9B3A-77DE90181F6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BA1F7C2-4C65-4B07-9E18-4371D77974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438FE7F-4D4B-4370-9172-4A70EFB0F7C3}"/>
              </a:ext>
            </a:extLst>
          </p:cNvPr>
          <p:cNvSpPr>
            <a:spLocks noGrp="1"/>
          </p:cNvSpPr>
          <p:nvPr>
            <p:ph type="dt" sz="half" idx="10"/>
          </p:nvPr>
        </p:nvSpPr>
        <p:spPr/>
        <p:txBody>
          <a:bodyPr/>
          <a:lstStyle/>
          <a:p>
            <a:fld id="{DC379A35-96F8-4A57-8A1F-98F31DECBC6D}" type="datetimeFigureOut">
              <a:rPr lang="en-US" smtClean="0"/>
              <a:t>10/21/2021</a:t>
            </a:fld>
            <a:endParaRPr lang="en-US"/>
          </a:p>
        </p:txBody>
      </p:sp>
      <p:sp>
        <p:nvSpPr>
          <p:cNvPr id="6" name="Footer Placeholder 5">
            <a:extLst>
              <a:ext uri="{FF2B5EF4-FFF2-40B4-BE49-F238E27FC236}">
                <a16:creationId xmlns:a16="http://schemas.microsoft.com/office/drawing/2014/main" id="{2ADB0F57-F74B-4D97-A781-17F41213E9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2EFF71-4FC8-4152-8DA1-02CF3AF19FD1}"/>
              </a:ext>
            </a:extLst>
          </p:cNvPr>
          <p:cNvSpPr>
            <a:spLocks noGrp="1"/>
          </p:cNvSpPr>
          <p:nvPr>
            <p:ph type="sldNum" sz="quarter" idx="12"/>
          </p:nvPr>
        </p:nvSpPr>
        <p:spPr/>
        <p:txBody>
          <a:bodyPr/>
          <a:lstStyle/>
          <a:p>
            <a:fld id="{FFD18831-2F19-4F31-81E7-D8DEDFF2B4EF}" type="slidenum">
              <a:rPr lang="en-US" smtClean="0"/>
              <a:t>‹#›</a:t>
            </a:fld>
            <a:endParaRPr lang="en-US"/>
          </a:p>
        </p:txBody>
      </p:sp>
    </p:spTree>
    <p:extLst>
      <p:ext uri="{BB962C8B-B14F-4D97-AF65-F5344CB8AC3E}">
        <p14:creationId xmlns:p14="http://schemas.microsoft.com/office/powerpoint/2010/main" val="2735095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2E9BE-84CC-4107-A1C5-581ECB5FEC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3E9BAB8-4699-4C62-BB72-863E4DDFC2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BC7F671-6210-4673-9D07-AD98688628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607FCE4-1877-4985-94F6-F9720023D787}"/>
              </a:ext>
            </a:extLst>
          </p:cNvPr>
          <p:cNvSpPr>
            <a:spLocks noGrp="1"/>
          </p:cNvSpPr>
          <p:nvPr>
            <p:ph type="dt" sz="half" idx="10"/>
          </p:nvPr>
        </p:nvSpPr>
        <p:spPr/>
        <p:txBody>
          <a:bodyPr/>
          <a:lstStyle/>
          <a:p>
            <a:fld id="{DC379A35-96F8-4A57-8A1F-98F31DECBC6D}" type="datetimeFigureOut">
              <a:rPr lang="en-US" smtClean="0"/>
              <a:t>10/21/2021</a:t>
            </a:fld>
            <a:endParaRPr lang="en-US"/>
          </a:p>
        </p:txBody>
      </p:sp>
      <p:sp>
        <p:nvSpPr>
          <p:cNvPr id="6" name="Footer Placeholder 5">
            <a:extLst>
              <a:ext uri="{FF2B5EF4-FFF2-40B4-BE49-F238E27FC236}">
                <a16:creationId xmlns:a16="http://schemas.microsoft.com/office/drawing/2014/main" id="{31D6A37B-E2AA-4387-9EB2-09395C4750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E60FBC-71C7-44F3-AC9D-110E69E14213}"/>
              </a:ext>
            </a:extLst>
          </p:cNvPr>
          <p:cNvSpPr>
            <a:spLocks noGrp="1"/>
          </p:cNvSpPr>
          <p:nvPr>
            <p:ph type="sldNum" sz="quarter" idx="12"/>
          </p:nvPr>
        </p:nvSpPr>
        <p:spPr/>
        <p:txBody>
          <a:bodyPr/>
          <a:lstStyle/>
          <a:p>
            <a:fld id="{FFD18831-2F19-4F31-81E7-D8DEDFF2B4EF}" type="slidenum">
              <a:rPr lang="en-US" smtClean="0"/>
              <a:t>‹#›</a:t>
            </a:fld>
            <a:endParaRPr lang="en-US"/>
          </a:p>
        </p:txBody>
      </p:sp>
    </p:spTree>
    <p:extLst>
      <p:ext uri="{BB962C8B-B14F-4D97-AF65-F5344CB8AC3E}">
        <p14:creationId xmlns:p14="http://schemas.microsoft.com/office/powerpoint/2010/main" val="1360917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0DFA72-3FE2-4451-BF84-DCD74D8D9D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87DCDD5-86FF-4D84-8B43-F95078FD7B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15FCBE-EA36-4DD0-BCDF-1AB52C4CD22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379A35-96F8-4A57-8A1F-98F31DECBC6D}" type="datetimeFigureOut">
              <a:rPr lang="en-US" smtClean="0"/>
              <a:t>10/21/2021</a:t>
            </a:fld>
            <a:endParaRPr lang="en-US"/>
          </a:p>
        </p:txBody>
      </p:sp>
      <p:sp>
        <p:nvSpPr>
          <p:cNvPr id="5" name="Footer Placeholder 4">
            <a:extLst>
              <a:ext uri="{FF2B5EF4-FFF2-40B4-BE49-F238E27FC236}">
                <a16:creationId xmlns:a16="http://schemas.microsoft.com/office/drawing/2014/main" id="{13D8C867-3708-4695-A082-18C4BB42F7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5E26958-147A-4C1D-9ADD-4548C13BF6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D18831-2F19-4F31-81E7-D8DEDFF2B4EF}" type="slidenum">
              <a:rPr lang="en-US" smtClean="0"/>
              <a:t>‹#›</a:t>
            </a:fld>
            <a:endParaRPr lang="en-US"/>
          </a:p>
        </p:txBody>
      </p:sp>
    </p:spTree>
    <p:extLst>
      <p:ext uri="{BB962C8B-B14F-4D97-AF65-F5344CB8AC3E}">
        <p14:creationId xmlns:p14="http://schemas.microsoft.com/office/powerpoint/2010/main" val="33036980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socialsci.libretexts.org/Bookshelves/Social_Work_and_Human_Services/Scientific_Inquiry_in_Social_Work_(DeCarlo)." TargetMode="Externa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hyperlink" Target="https://doi.org/10.1080/15332985.2018.14940822"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7.sv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4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700D48D-C9AA-4000-A912-29A4FEA98A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75138" y="394887"/>
            <a:ext cx="5720862" cy="6068226"/>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D1BA5F6-5F01-4671-A6C3-5F3E16163101}"/>
              </a:ext>
            </a:extLst>
          </p:cNvPr>
          <p:cNvSpPr>
            <a:spLocks noGrp="1"/>
          </p:cNvSpPr>
          <p:nvPr>
            <p:ph type="ctrTitle"/>
          </p:nvPr>
        </p:nvSpPr>
        <p:spPr>
          <a:xfrm>
            <a:off x="1018604" y="1053042"/>
            <a:ext cx="4458424" cy="3068357"/>
          </a:xfrm>
        </p:spPr>
        <p:txBody>
          <a:bodyPr>
            <a:normAutofit/>
          </a:bodyPr>
          <a:lstStyle/>
          <a:p>
            <a:pPr algn="l"/>
            <a:r>
              <a:rPr lang="en-US" sz="5100" dirty="0">
                <a:solidFill>
                  <a:srgbClr val="FFFFFF"/>
                </a:solidFill>
              </a:rPr>
              <a:t>Chapter 3: Reading and Evaluating Literature</a:t>
            </a:r>
          </a:p>
        </p:txBody>
      </p:sp>
      <p:sp>
        <p:nvSpPr>
          <p:cNvPr id="3" name="Subtitle 2">
            <a:extLst>
              <a:ext uri="{FF2B5EF4-FFF2-40B4-BE49-F238E27FC236}">
                <a16:creationId xmlns:a16="http://schemas.microsoft.com/office/drawing/2014/main" id="{B59B0B61-A913-4CF9-ABBF-42912ED0223D}"/>
              </a:ext>
            </a:extLst>
          </p:cNvPr>
          <p:cNvSpPr>
            <a:spLocks noGrp="1"/>
          </p:cNvSpPr>
          <p:nvPr>
            <p:ph type="subTitle" idx="1"/>
          </p:nvPr>
        </p:nvSpPr>
        <p:spPr>
          <a:xfrm>
            <a:off x="1018604" y="4292070"/>
            <a:ext cx="4458424" cy="1512888"/>
          </a:xfrm>
        </p:spPr>
        <p:txBody>
          <a:bodyPr>
            <a:normAutofit/>
          </a:bodyPr>
          <a:lstStyle/>
          <a:p>
            <a:pPr algn="l"/>
            <a:r>
              <a:rPr lang="en-US" i="1">
                <a:solidFill>
                  <a:srgbClr val="FFAE27"/>
                </a:solidFill>
                <a:hlinkClick r:id="rId2">
                  <a:extLst>
                    <a:ext uri="{A12FA001-AC4F-418D-AE19-62706E023703}">
                      <ahyp:hlinkClr xmlns:ahyp="http://schemas.microsoft.com/office/drawing/2018/hyperlinkcolor" val="tx"/>
                    </a:ext>
                  </a:extLst>
                </a:hlinkClick>
              </a:rPr>
              <a:t>Scientific Inquiry in Social Work</a:t>
            </a:r>
            <a:endParaRPr lang="en-US" i="1">
              <a:solidFill>
                <a:srgbClr val="FFAE27"/>
              </a:solidFill>
            </a:endParaRPr>
          </a:p>
        </p:txBody>
      </p:sp>
      <p:pic>
        <p:nvPicPr>
          <p:cNvPr id="5" name="Picture 4" descr="Image result for cc by nc sa image">
            <a:extLst>
              <a:ext uri="{FF2B5EF4-FFF2-40B4-BE49-F238E27FC236}">
                <a16:creationId xmlns:a16="http://schemas.microsoft.com/office/drawing/2014/main" id="{B0277A35-4E5B-4754-AD43-69A55BAB462B}"/>
              </a:ext>
            </a:extLst>
          </p:cNvPr>
          <p:cNvPicPr/>
          <p:nvPr/>
        </p:nvPicPr>
        <p:blipFill>
          <a:blip r:embed="rId3" cstate="hqprint">
            <a:extLst>
              <a:ext uri="{28A0092B-C50C-407E-A947-70E740481C1C}">
                <a14:useLocalDpi xmlns:a14="http://schemas.microsoft.com/office/drawing/2010/main" val="0"/>
              </a:ext>
            </a:extLst>
          </a:blip>
          <a:stretch>
            <a:fillRect/>
          </a:stretch>
        </p:blipFill>
        <p:spPr bwMode="auto">
          <a:xfrm>
            <a:off x="8028326" y="3615101"/>
            <a:ext cx="2710332" cy="1012596"/>
          </a:xfrm>
          <a:prstGeom prst="rect">
            <a:avLst/>
          </a:prstGeom>
          <a:noFill/>
        </p:spPr>
      </p:pic>
      <p:cxnSp>
        <p:nvCxnSpPr>
          <p:cNvPr id="12" name="Straight Connector 11">
            <a:extLst>
              <a:ext uri="{FF2B5EF4-FFF2-40B4-BE49-F238E27FC236}">
                <a16:creationId xmlns:a16="http://schemas.microsoft.com/office/drawing/2014/main" id="{805E69BC-D844-4AB5-9E35-ED458EE2965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16200000">
            <a:off x="9184178" y="1874520"/>
            <a:ext cx="0" cy="3108960"/>
          </a:xfrm>
          <a:prstGeom prst="line">
            <a:avLst/>
          </a:prstGeom>
          <a:ln w="101600" cmpd="dbl">
            <a:solidFill>
              <a:srgbClr val="595959"/>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312C673-8179-457E-AD2A-D1FAE4CC961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14009" y="4201833"/>
            <a:ext cx="3400425"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ED85A50A-988A-4717-90E2-DA990B079F5F}"/>
              </a:ext>
              <a:ext uri="{C183D7F6-B498-43B3-948B-1728B52AA6E4}">
                <adec:decorative xmlns:adec="http://schemas.microsoft.com/office/drawing/2017/decorative" val="1"/>
              </a:ext>
            </a:extLst>
          </p:cNvPr>
          <p:cNvPicPr/>
          <p:nvPr/>
        </p:nvPicPr>
        <p:blipFill>
          <a:blip r:embed="rId4">
            <a:extLst>
              <a:ext uri="{28A0092B-C50C-407E-A947-70E740481C1C}">
                <a14:useLocalDpi xmlns:a14="http://schemas.microsoft.com/office/drawing/2010/main" val="0"/>
              </a:ext>
            </a:extLst>
          </a:blip>
          <a:stretch>
            <a:fillRect/>
          </a:stretch>
        </p:blipFill>
        <p:spPr bwMode="auto">
          <a:xfrm>
            <a:off x="8028326" y="4813797"/>
            <a:ext cx="2890214" cy="1151985"/>
          </a:xfrm>
          <a:prstGeom prst="rect">
            <a:avLst/>
          </a:prstGeom>
          <a:noFill/>
        </p:spPr>
      </p:pic>
    </p:spTree>
    <p:extLst>
      <p:ext uri="{BB962C8B-B14F-4D97-AF65-F5344CB8AC3E}">
        <p14:creationId xmlns:p14="http://schemas.microsoft.com/office/powerpoint/2010/main" val="11001553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6F437-BD03-4A0F-A164-4FF0A2FA585E}"/>
              </a:ext>
            </a:extLst>
          </p:cNvPr>
          <p:cNvSpPr>
            <a:spLocks noGrp="1"/>
          </p:cNvSpPr>
          <p:nvPr>
            <p:ph type="title"/>
          </p:nvPr>
        </p:nvSpPr>
        <p:spPr>
          <a:xfrm>
            <a:off x="599440" y="599757"/>
            <a:ext cx="10754360" cy="1009651"/>
          </a:xfrm>
          <a:solidFill>
            <a:schemeClr val="accent2">
              <a:lumMod val="60000"/>
              <a:lumOff val="40000"/>
            </a:schemeClr>
          </a:solidFill>
        </p:spPr>
        <p:txBody>
          <a:bodyPr>
            <a:normAutofit/>
          </a:bodyPr>
          <a:lstStyle/>
          <a:p>
            <a:r>
              <a:rPr lang="en-US" sz="3600" dirty="0"/>
              <a:t>Activity: Examine an empirical article</a:t>
            </a:r>
          </a:p>
        </p:txBody>
      </p:sp>
      <p:sp>
        <p:nvSpPr>
          <p:cNvPr id="3" name="Content Placeholder 2">
            <a:extLst>
              <a:ext uri="{FF2B5EF4-FFF2-40B4-BE49-F238E27FC236}">
                <a16:creationId xmlns:a16="http://schemas.microsoft.com/office/drawing/2014/main" id="{5C066358-0F11-4903-8D8E-238BE467C328}"/>
              </a:ext>
            </a:extLst>
          </p:cNvPr>
          <p:cNvSpPr>
            <a:spLocks noGrp="1"/>
          </p:cNvSpPr>
          <p:nvPr>
            <p:ph idx="1"/>
          </p:nvPr>
        </p:nvSpPr>
        <p:spPr/>
        <p:txBody>
          <a:bodyPr>
            <a:normAutofit/>
          </a:bodyPr>
          <a:lstStyle/>
          <a:p>
            <a:pPr marL="0" indent="0">
              <a:buNone/>
            </a:pPr>
            <a:r>
              <a:rPr lang="en-US" dirty="0"/>
              <a:t>Read the article by Acker (2018) provided on blackboard.</a:t>
            </a:r>
          </a:p>
          <a:p>
            <a:pPr marL="0" indent="0">
              <a:buNone/>
            </a:pPr>
            <a:r>
              <a:rPr lang="en-US" sz="1700" dirty="0"/>
              <a:t>Acker, G.M. (2018) Self–care practices among social workers: Do they predict job satisfaction and turnover intention? </a:t>
            </a:r>
            <a:r>
              <a:rPr lang="en-US" sz="1700" i="1" dirty="0"/>
              <a:t>Social Work in Mental Health, 16</a:t>
            </a:r>
            <a:r>
              <a:rPr lang="en-US" sz="1700" dirty="0"/>
              <a:t>(6), 713-727. </a:t>
            </a:r>
            <a:r>
              <a:rPr lang="en-US" sz="1700" dirty="0">
                <a:hlinkClick r:id="rId2"/>
              </a:rPr>
              <a:t>https://doi.org/10.1080/15332985.2018.14940822</a:t>
            </a:r>
            <a:r>
              <a:rPr lang="en-US" sz="1700" dirty="0"/>
              <a:t>. </a:t>
            </a:r>
          </a:p>
          <a:p>
            <a:pPr marL="514350" indent="-514350">
              <a:buFont typeface="+mj-lt"/>
              <a:buAutoNum type="arabicPeriod"/>
            </a:pPr>
            <a:r>
              <a:rPr lang="en-US" dirty="0"/>
              <a:t>Jot down your answers to each question in Table 3.1 in the book (also on next slide)</a:t>
            </a:r>
          </a:p>
          <a:p>
            <a:pPr marL="514350" indent="-514350">
              <a:buFont typeface="+mj-lt"/>
              <a:buAutoNum type="arabicPeriod"/>
            </a:pPr>
            <a:r>
              <a:rPr lang="en-US" dirty="0"/>
              <a:t>Note any key facts or data you might want if you were writing a research proposal on social worker burnout - Highlighting is fine</a:t>
            </a:r>
          </a:p>
          <a:p>
            <a:pPr marL="514350" indent="-514350">
              <a:buFont typeface="+mj-lt"/>
              <a:buAutoNum type="arabicPeriod"/>
            </a:pPr>
            <a:r>
              <a:rPr lang="en-US" dirty="0"/>
              <a:t>You don’t need to write anything formal.  Just rough notes.  We’ll share together as a class</a:t>
            </a:r>
          </a:p>
        </p:txBody>
      </p:sp>
    </p:spTree>
    <p:extLst>
      <p:ext uri="{BB962C8B-B14F-4D97-AF65-F5344CB8AC3E}">
        <p14:creationId xmlns:p14="http://schemas.microsoft.com/office/powerpoint/2010/main" val="425027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8C38E-8398-4D3E-A82C-BC85EED998BF}"/>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Questions worth asking while reading research reports (from DeCarlo text)</a:t>
            </a:r>
          </a:p>
        </p:txBody>
      </p:sp>
      <p:graphicFrame>
        <p:nvGraphicFramePr>
          <p:cNvPr id="4" name="Content Placeholder 3" descr="Table with list of 9 sections typically included in research reports, along with sample questions that readers should consider as they read each section of the research reports.">
            <a:extLst>
              <a:ext uri="{FF2B5EF4-FFF2-40B4-BE49-F238E27FC236}">
                <a16:creationId xmlns:a16="http://schemas.microsoft.com/office/drawing/2014/main" id="{26FB292F-16C1-435A-91B7-3A641F199EA1}"/>
              </a:ext>
            </a:extLst>
          </p:cNvPr>
          <p:cNvGraphicFramePr>
            <a:graphicFrameLocks noGrp="1"/>
          </p:cNvGraphicFramePr>
          <p:nvPr>
            <p:ph idx="4294967295"/>
            <p:extLst>
              <p:ext uri="{D42A27DB-BD31-4B8C-83A1-F6EECF244321}">
                <p14:modId xmlns:p14="http://schemas.microsoft.com/office/powerpoint/2010/main" val="1001425653"/>
              </p:ext>
            </p:extLst>
          </p:nvPr>
        </p:nvGraphicFramePr>
        <p:xfrm>
          <a:off x="304800" y="500370"/>
          <a:ext cx="11582400" cy="6295637"/>
        </p:xfrm>
        <a:graphic>
          <a:graphicData uri="http://schemas.openxmlformats.org/drawingml/2006/table">
            <a:tbl>
              <a:tblPr firstRow="1" bandRow="1">
                <a:solidFill>
                  <a:schemeClr val="bg1">
                    <a:lumMod val="95000"/>
                  </a:schemeClr>
                </a:solidFill>
              </a:tblPr>
              <a:tblGrid>
                <a:gridCol w="2164726">
                  <a:extLst>
                    <a:ext uri="{9D8B030D-6E8A-4147-A177-3AD203B41FA5}">
                      <a16:colId xmlns:a16="http://schemas.microsoft.com/office/drawing/2014/main" val="842507214"/>
                    </a:ext>
                  </a:extLst>
                </a:gridCol>
                <a:gridCol w="9417674">
                  <a:extLst>
                    <a:ext uri="{9D8B030D-6E8A-4147-A177-3AD203B41FA5}">
                      <a16:colId xmlns:a16="http://schemas.microsoft.com/office/drawing/2014/main" val="2640235605"/>
                    </a:ext>
                  </a:extLst>
                </a:gridCol>
              </a:tblGrid>
              <a:tr h="245732">
                <a:tc>
                  <a:txBody>
                    <a:bodyPr/>
                    <a:lstStyle/>
                    <a:p>
                      <a:pPr algn="l" fontAlgn="ctr"/>
                      <a:r>
                        <a:rPr lang="en-US" sz="1400" b="1" cap="none" spc="0" dirty="0">
                          <a:solidFill>
                            <a:schemeClr val="tx1"/>
                          </a:solidFill>
                          <a:effectLst/>
                        </a:rPr>
                        <a:t>Report</a:t>
                      </a:r>
                      <a:r>
                        <a:rPr lang="en-US" sz="1400" cap="none" spc="0" dirty="0">
                          <a:solidFill>
                            <a:schemeClr val="tx1"/>
                          </a:solidFill>
                          <a:effectLst/>
                        </a:rPr>
                        <a:t> </a:t>
                      </a:r>
                      <a:r>
                        <a:rPr lang="en-US" sz="1400" b="1" cap="none" spc="0" dirty="0">
                          <a:solidFill>
                            <a:schemeClr val="tx1"/>
                          </a:solidFill>
                          <a:effectLst/>
                        </a:rPr>
                        <a:t>section</a:t>
                      </a:r>
                      <a:endParaRPr lang="en-US" sz="1400" cap="none" spc="0" dirty="0">
                        <a:solidFill>
                          <a:schemeClr val="tx1"/>
                        </a:solidFill>
                        <a:effectLst/>
                      </a:endParaRPr>
                    </a:p>
                  </a:txBody>
                  <a:tcPr marL="61195" marR="61195" marT="74136" marB="61195" anchor="ctr">
                    <a:lnL w="12700" cmpd="sng">
                      <a:noFill/>
                      <a:prstDash val="solid"/>
                    </a:lnL>
                    <a:lnR w="12700" cmpd="sng">
                      <a:noFill/>
                      <a:prstDash val="solid"/>
                    </a:lnR>
                    <a:lnT w="9525" cap="flat" cmpd="sng" algn="ctr">
                      <a:solidFill>
                        <a:schemeClr val="tx1">
                          <a:lumMod val="50000"/>
                          <a:lumOff val="50000"/>
                        </a:schemeClr>
                      </a:solidFill>
                      <a:prstDash val="solid"/>
                    </a:lnT>
                    <a:lnB w="9525" cap="flat" cmpd="sng" algn="ctr">
                      <a:solidFill>
                        <a:schemeClr val="tx1">
                          <a:lumMod val="50000"/>
                          <a:lumOff val="50000"/>
                        </a:schemeClr>
                      </a:solidFill>
                      <a:prstDash val="solid"/>
                    </a:lnB>
                    <a:solidFill>
                      <a:schemeClr val="bg1">
                        <a:lumMod val="95000"/>
                      </a:schemeClr>
                    </a:solidFill>
                  </a:tcPr>
                </a:tc>
                <a:tc>
                  <a:txBody>
                    <a:bodyPr/>
                    <a:lstStyle/>
                    <a:p>
                      <a:pPr algn="l" fontAlgn="ctr"/>
                      <a:r>
                        <a:rPr lang="en-US" sz="1400" b="1" cap="none" spc="0" dirty="0">
                          <a:solidFill>
                            <a:schemeClr val="tx1"/>
                          </a:solidFill>
                          <a:effectLst/>
                        </a:rPr>
                        <a:t>Questions</a:t>
                      </a:r>
                      <a:r>
                        <a:rPr lang="en-US" sz="1400" cap="none" spc="0" dirty="0">
                          <a:solidFill>
                            <a:schemeClr val="tx1"/>
                          </a:solidFill>
                          <a:effectLst/>
                        </a:rPr>
                        <a:t> </a:t>
                      </a:r>
                      <a:r>
                        <a:rPr lang="en-US" sz="1400" b="1" cap="none" spc="0" dirty="0">
                          <a:solidFill>
                            <a:schemeClr val="tx1"/>
                          </a:solidFill>
                          <a:effectLst/>
                        </a:rPr>
                        <a:t>worth asking</a:t>
                      </a:r>
                      <a:endParaRPr lang="en-US" sz="1400" cap="none" spc="0" dirty="0">
                        <a:solidFill>
                          <a:schemeClr val="tx1"/>
                        </a:solidFill>
                        <a:effectLst/>
                      </a:endParaRPr>
                    </a:p>
                  </a:txBody>
                  <a:tcPr marL="61195" marR="61195" marT="74136" marB="61195" anchor="ctr">
                    <a:lnL w="12700" cmpd="sng">
                      <a:noFill/>
                      <a:prstDash val="solid"/>
                    </a:lnL>
                    <a:lnR w="12700" cmpd="sng">
                      <a:noFill/>
                      <a:prstDash val="solid"/>
                    </a:lnR>
                    <a:lnT w="9525" cap="flat" cmpd="sng" algn="ctr">
                      <a:solidFill>
                        <a:schemeClr val="tx1">
                          <a:lumMod val="50000"/>
                          <a:lumOff val="50000"/>
                        </a:schemeClr>
                      </a:solidFill>
                      <a:prstDash val="solid"/>
                    </a:lnT>
                    <a:lnB w="9525" cap="flat" cmpd="sng" algn="ctr">
                      <a:solidFill>
                        <a:schemeClr val="tx1">
                          <a:lumMod val="50000"/>
                          <a:lumOff val="50000"/>
                        </a:schemeClr>
                      </a:solidFill>
                      <a:prstDash val="solid"/>
                    </a:lnB>
                    <a:solidFill>
                      <a:schemeClr val="bg1">
                        <a:lumMod val="95000"/>
                      </a:schemeClr>
                    </a:solidFill>
                  </a:tcPr>
                </a:tc>
                <a:extLst>
                  <a:ext uri="{0D108BD9-81ED-4DB2-BD59-A6C34878D82A}">
                    <a16:rowId xmlns:a16="http://schemas.microsoft.com/office/drawing/2014/main" val="3176871475"/>
                  </a:ext>
                </a:extLst>
              </a:tr>
              <a:tr h="341825">
                <a:tc>
                  <a:txBody>
                    <a:bodyPr/>
                    <a:lstStyle/>
                    <a:p>
                      <a:pPr algn="l" fontAlgn="ctr"/>
                      <a:r>
                        <a:rPr lang="en-US" sz="1400" cap="none" spc="0">
                          <a:solidFill>
                            <a:schemeClr val="tx1"/>
                          </a:solidFill>
                          <a:effectLst/>
                        </a:rPr>
                        <a:t>Abstract</a:t>
                      </a:r>
                    </a:p>
                  </a:txBody>
                  <a:tcPr marL="61195" marR="61195" marT="74136" marB="61195" anchor="ctr">
                    <a:lnL w="12700" cmpd="sng">
                      <a:noFill/>
                      <a:prstDash val="solid"/>
                    </a:lnL>
                    <a:lnR w="12700" cmpd="sng">
                      <a:noFill/>
                      <a:prstDash val="solid"/>
                    </a:lnR>
                    <a:lnT w="9525" cap="flat" cmpd="sng" algn="ctr">
                      <a:solidFill>
                        <a:schemeClr val="tx1">
                          <a:lumMod val="50000"/>
                          <a:lumOff val="50000"/>
                        </a:schemeClr>
                      </a:solidFill>
                      <a:prstDash val="solid"/>
                    </a:lnT>
                    <a:lnB w="9525" cap="flat" cmpd="sng" algn="ctr">
                      <a:solidFill>
                        <a:schemeClr val="tx1">
                          <a:lumMod val="50000"/>
                          <a:lumOff val="50000"/>
                        </a:schemeClr>
                      </a:solidFill>
                      <a:prstDash val="solid"/>
                    </a:lnB>
                    <a:solidFill>
                      <a:schemeClr val="bg1">
                        <a:lumMod val="95000"/>
                      </a:schemeClr>
                    </a:solidFill>
                  </a:tcPr>
                </a:tc>
                <a:tc>
                  <a:txBody>
                    <a:bodyPr/>
                    <a:lstStyle/>
                    <a:p>
                      <a:pPr algn="l" fontAlgn="ctr"/>
                      <a:r>
                        <a:rPr lang="en-US" sz="1400" cap="none" spc="0" dirty="0">
                          <a:solidFill>
                            <a:schemeClr val="tx1"/>
                          </a:solidFill>
                          <a:effectLst/>
                        </a:rPr>
                        <a:t>What are the key findings? How were those findings reached? What framework does the researcher employ?</a:t>
                      </a:r>
                    </a:p>
                  </a:txBody>
                  <a:tcPr marL="61195" marR="61195" marT="74136" marB="61195" anchor="ctr">
                    <a:lnL w="12700" cmpd="sng">
                      <a:noFill/>
                      <a:prstDash val="solid"/>
                    </a:lnL>
                    <a:lnR w="12700" cmpd="sng">
                      <a:noFill/>
                      <a:prstDash val="solid"/>
                    </a:lnR>
                    <a:lnT w="9525" cap="flat" cmpd="sng" algn="ctr">
                      <a:solidFill>
                        <a:schemeClr val="tx1">
                          <a:lumMod val="50000"/>
                          <a:lumOff val="50000"/>
                        </a:schemeClr>
                      </a:solidFill>
                      <a:prstDash val="solid"/>
                    </a:lnT>
                    <a:lnB w="9525" cap="flat" cmpd="sng" algn="ctr">
                      <a:solidFill>
                        <a:schemeClr val="tx1">
                          <a:lumMod val="50000"/>
                          <a:lumOff val="50000"/>
                        </a:schemeClr>
                      </a:solidFill>
                      <a:prstDash val="solid"/>
                    </a:lnB>
                    <a:solidFill>
                      <a:schemeClr val="bg1">
                        <a:lumMod val="95000"/>
                      </a:schemeClr>
                    </a:solidFill>
                  </a:tcPr>
                </a:tc>
                <a:extLst>
                  <a:ext uri="{0D108BD9-81ED-4DB2-BD59-A6C34878D82A}">
                    <a16:rowId xmlns:a16="http://schemas.microsoft.com/office/drawing/2014/main" val="2087670811"/>
                  </a:ext>
                </a:extLst>
              </a:tr>
              <a:tr h="468708">
                <a:tc>
                  <a:txBody>
                    <a:bodyPr/>
                    <a:lstStyle/>
                    <a:p>
                      <a:pPr algn="l" fontAlgn="ctr"/>
                      <a:r>
                        <a:rPr lang="en-US" sz="1400" cap="none" spc="0">
                          <a:solidFill>
                            <a:schemeClr val="tx1"/>
                          </a:solidFill>
                          <a:effectLst/>
                        </a:rPr>
                        <a:t>Acknowledgments</a:t>
                      </a:r>
                    </a:p>
                  </a:txBody>
                  <a:tcPr marL="61195" marR="61195" marT="74136" marB="61195" anchor="ctr">
                    <a:lnL w="12700" cmpd="sng">
                      <a:noFill/>
                      <a:prstDash val="solid"/>
                    </a:lnL>
                    <a:lnR w="12700" cmpd="sng">
                      <a:noFill/>
                      <a:prstDash val="solid"/>
                    </a:lnR>
                    <a:lnT w="9525" cap="flat" cmpd="sng" algn="ctr">
                      <a:solidFill>
                        <a:schemeClr val="tx1">
                          <a:lumMod val="50000"/>
                          <a:lumOff val="50000"/>
                        </a:schemeClr>
                      </a:solidFill>
                      <a:prstDash val="solid"/>
                    </a:lnT>
                    <a:lnB w="9525" cap="flat" cmpd="sng" algn="ctr">
                      <a:solidFill>
                        <a:schemeClr val="tx1">
                          <a:lumMod val="50000"/>
                          <a:lumOff val="50000"/>
                        </a:schemeClr>
                      </a:solidFill>
                      <a:prstDash val="solid"/>
                    </a:lnB>
                    <a:solidFill>
                      <a:schemeClr val="bg1">
                        <a:lumMod val="95000"/>
                      </a:schemeClr>
                    </a:solidFill>
                  </a:tcPr>
                </a:tc>
                <a:tc>
                  <a:txBody>
                    <a:bodyPr/>
                    <a:lstStyle/>
                    <a:p>
                      <a:pPr algn="l" fontAlgn="ctr"/>
                      <a:r>
                        <a:rPr lang="en-US" sz="1400" cap="none" spc="0" dirty="0">
                          <a:solidFill>
                            <a:schemeClr val="tx1"/>
                          </a:solidFill>
                          <a:effectLst/>
                        </a:rPr>
                        <a:t>Who are this study’s major stakeholders? Who provided feedback? Who provided support in the form of funding or other resources?</a:t>
                      </a:r>
                    </a:p>
                  </a:txBody>
                  <a:tcPr marL="61195" marR="61195" marT="74136" marB="61195" anchor="ctr">
                    <a:lnL w="12700" cmpd="sng">
                      <a:noFill/>
                      <a:prstDash val="solid"/>
                    </a:lnL>
                    <a:lnR w="12700" cmpd="sng">
                      <a:noFill/>
                      <a:prstDash val="solid"/>
                    </a:lnR>
                    <a:lnT w="9525" cap="flat" cmpd="sng" algn="ctr">
                      <a:solidFill>
                        <a:schemeClr val="tx1">
                          <a:lumMod val="50000"/>
                          <a:lumOff val="50000"/>
                        </a:schemeClr>
                      </a:solidFill>
                      <a:prstDash val="solid"/>
                    </a:lnT>
                    <a:lnB w="9525" cap="flat" cmpd="sng" algn="ctr">
                      <a:solidFill>
                        <a:schemeClr val="tx1">
                          <a:lumMod val="50000"/>
                          <a:lumOff val="50000"/>
                        </a:schemeClr>
                      </a:solidFill>
                      <a:prstDash val="solid"/>
                    </a:lnB>
                    <a:solidFill>
                      <a:schemeClr val="bg1">
                        <a:lumMod val="95000"/>
                      </a:schemeClr>
                    </a:solidFill>
                  </a:tcPr>
                </a:tc>
                <a:extLst>
                  <a:ext uri="{0D108BD9-81ED-4DB2-BD59-A6C34878D82A}">
                    <a16:rowId xmlns:a16="http://schemas.microsoft.com/office/drawing/2014/main" val="2595422765"/>
                  </a:ext>
                </a:extLst>
              </a:tr>
              <a:tr h="550983">
                <a:tc>
                  <a:txBody>
                    <a:bodyPr/>
                    <a:lstStyle/>
                    <a:p>
                      <a:pPr algn="l" fontAlgn="ctr"/>
                      <a:r>
                        <a:rPr lang="en-US" sz="1400" cap="none" spc="0" dirty="0">
                          <a:solidFill>
                            <a:schemeClr val="tx1"/>
                          </a:solidFill>
                          <a:effectLst/>
                        </a:rPr>
                        <a:t>Problem statement (introduction)</a:t>
                      </a:r>
                    </a:p>
                  </a:txBody>
                  <a:tcPr marL="61195" marR="61195" marT="74136" marB="61195" anchor="ctr">
                    <a:lnL w="12700" cmpd="sng">
                      <a:noFill/>
                      <a:prstDash val="solid"/>
                    </a:lnL>
                    <a:lnR w="12700" cmpd="sng">
                      <a:noFill/>
                      <a:prstDash val="solid"/>
                    </a:lnR>
                    <a:lnT w="9525" cap="flat" cmpd="sng" algn="ctr">
                      <a:solidFill>
                        <a:schemeClr val="tx1">
                          <a:lumMod val="50000"/>
                          <a:lumOff val="50000"/>
                        </a:schemeClr>
                      </a:solidFill>
                      <a:prstDash val="solid"/>
                    </a:lnT>
                    <a:lnB w="9525" cap="flat" cmpd="sng" algn="ctr">
                      <a:solidFill>
                        <a:schemeClr val="tx1">
                          <a:lumMod val="50000"/>
                          <a:lumOff val="50000"/>
                        </a:schemeClr>
                      </a:solidFill>
                      <a:prstDash val="solid"/>
                    </a:lnB>
                    <a:solidFill>
                      <a:schemeClr val="bg1">
                        <a:lumMod val="95000"/>
                      </a:schemeClr>
                    </a:solidFill>
                  </a:tcPr>
                </a:tc>
                <a:tc>
                  <a:txBody>
                    <a:bodyPr/>
                    <a:lstStyle/>
                    <a:p>
                      <a:pPr algn="l" fontAlgn="ctr"/>
                      <a:r>
                        <a:rPr lang="en-US" sz="1400" cap="none" spc="0" dirty="0">
                          <a:solidFill>
                            <a:schemeClr val="tx1"/>
                          </a:solidFill>
                          <a:effectLst/>
                        </a:rPr>
                        <a:t>How does the author frame their research focus? What other possible ways of framing the problem exist? Why might the author have chosen this particular way of framing the problem?</a:t>
                      </a:r>
                    </a:p>
                  </a:txBody>
                  <a:tcPr marL="61195" marR="61195" marT="74136" marB="61195" anchor="ctr">
                    <a:lnL w="12700" cmpd="sng">
                      <a:noFill/>
                      <a:prstDash val="solid"/>
                    </a:lnL>
                    <a:lnR w="12700" cmpd="sng">
                      <a:noFill/>
                      <a:prstDash val="solid"/>
                    </a:lnR>
                    <a:lnT w="9525" cap="flat" cmpd="sng" algn="ctr">
                      <a:solidFill>
                        <a:schemeClr val="tx1">
                          <a:lumMod val="50000"/>
                          <a:lumOff val="50000"/>
                        </a:schemeClr>
                      </a:solidFill>
                      <a:prstDash val="solid"/>
                    </a:lnT>
                    <a:lnB w="9525" cap="flat" cmpd="sng" algn="ctr">
                      <a:solidFill>
                        <a:schemeClr val="tx1">
                          <a:lumMod val="50000"/>
                          <a:lumOff val="50000"/>
                        </a:schemeClr>
                      </a:solidFill>
                      <a:prstDash val="solid"/>
                    </a:lnB>
                    <a:solidFill>
                      <a:schemeClr val="bg1">
                        <a:lumMod val="95000"/>
                      </a:schemeClr>
                    </a:solidFill>
                  </a:tcPr>
                </a:tc>
                <a:extLst>
                  <a:ext uri="{0D108BD9-81ED-4DB2-BD59-A6C34878D82A}">
                    <a16:rowId xmlns:a16="http://schemas.microsoft.com/office/drawing/2014/main" val="608986097"/>
                  </a:ext>
                </a:extLst>
              </a:tr>
              <a:tr h="550983">
                <a:tc>
                  <a:txBody>
                    <a:bodyPr/>
                    <a:lstStyle/>
                    <a:p>
                      <a:pPr algn="l" fontAlgn="ctr"/>
                      <a:r>
                        <a:rPr lang="en-US" sz="1400" cap="none" spc="0">
                          <a:solidFill>
                            <a:schemeClr val="tx1"/>
                          </a:solidFill>
                          <a:effectLst/>
                        </a:rPr>
                        <a:t>Literature review</a:t>
                      </a:r>
                      <a:br>
                        <a:rPr lang="en-US" sz="1400" cap="none" spc="0">
                          <a:solidFill>
                            <a:schemeClr val="tx1"/>
                          </a:solidFill>
                          <a:effectLst/>
                        </a:rPr>
                      </a:br>
                      <a:r>
                        <a:rPr lang="en-US" sz="1400" cap="none" spc="0">
                          <a:solidFill>
                            <a:schemeClr val="tx1"/>
                          </a:solidFill>
                          <a:effectLst/>
                        </a:rPr>
                        <a:t>(introduction)</a:t>
                      </a:r>
                    </a:p>
                  </a:txBody>
                  <a:tcPr marL="61195" marR="61195" marT="74136" marB="61195" anchor="ctr">
                    <a:lnL w="12700" cmpd="sng">
                      <a:noFill/>
                      <a:prstDash val="solid"/>
                    </a:lnL>
                    <a:lnR w="12700" cmpd="sng">
                      <a:noFill/>
                      <a:prstDash val="solid"/>
                    </a:lnR>
                    <a:lnT w="9525" cap="flat" cmpd="sng" algn="ctr">
                      <a:solidFill>
                        <a:schemeClr val="tx1">
                          <a:lumMod val="50000"/>
                          <a:lumOff val="50000"/>
                        </a:schemeClr>
                      </a:solidFill>
                      <a:prstDash val="solid"/>
                    </a:lnT>
                    <a:lnB w="9525" cap="flat" cmpd="sng" algn="ctr">
                      <a:solidFill>
                        <a:schemeClr val="tx1">
                          <a:lumMod val="50000"/>
                          <a:lumOff val="50000"/>
                        </a:schemeClr>
                      </a:solidFill>
                      <a:prstDash val="solid"/>
                    </a:lnB>
                    <a:solidFill>
                      <a:schemeClr val="bg1">
                        <a:lumMod val="95000"/>
                      </a:schemeClr>
                    </a:solidFill>
                  </a:tcPr>
                </a:tc>
                <a:tc>
                  <a:txBody>
                    <a:bodyPr/>
                    <a:lstStyle/>
                    <a:p>
                      <a:pPr algn="l" fontAlgn="ctr"/>
                      <a:r>
                        <a:rPr lang="en-US" sz="1400" cap="none" spc="0" dirty="0">
                          <a:solidFill>
                            <a:schemeClr val="tx1"/>
                          </a:solidFill>
                          <a:effectLst/>
                        </a:rPr>
                        <a:t>How selective does the researcher appear to have been in identifying relevant literature to discuss? Does the review of literature appear appropriately extensive? Does the researcher provide a critical review?</a:t>
                      </a:r>
                    </a:p>
                  </a:txBody>
                  <a:tcPr marL="61195" marR="61195" marT="74136" marB="61195" anchor="ctr">
                    <a:lnL w="12700" cmpd="sng">
                      <a:noFill/>
                      <a:prstDash val="solid"/>
                    </a:lnL>
                    <a:lnR w="12700" cmpd="sng">
                      <a:noFill/>
                      <a:prstDash val="solid"/>
                    </a:lnR>
                    <a:lnT w="9525" cap="flat" cmpd="sng" algn="ctr">
                      <a:solidFill>
                        <a:schemeClr val="tx1">
                          <a:lumMod val="50000"/>
                          <a:lumOff val="50000"/>
                        </a:schemeClr>
                      </a:solidFill>
                      <a:prstDash val="solid"/>
                    </a:lnT>
                    <a:lnB w="9525" cap="flat" cmpd="sng" algn="ctr">
                      <a:solidFill>
                        <a:schemeClr val="tx1">
                          <a:lumMod val="50000"/>
                          <a:lumOff val="50000"/>
                        </a:schemeClr>
                      </a:solidFill>
                      <a:prstDash val="solid"/>
                    </a:lnB>
                    <a:solidFill>
                      <a:schemeClr val="bg1">
                        <a:lumMod val="95000"/>
                      </a:schemeClr>
                    </a:solidFill>
                  </a:tcPr>
                </a:tc>
                <a:extLst>
                  <a:ext uri="{0D108BD9-81ED-4DB2-BD59-A6C34878D82A}">
                    <a16:rowId xmlns:a16="http://schemas.microsoft.com/office/drawing/2014/main" val="3464257531"/>
                  </a:ext>
                </a:extLst>
              </a:tr>
              <a:tr h="760142">
                <a:tc>
                  <a:txBody>
                    <a:bodyPr/>
                    <a:lstStyle/>
                    <a:p>
                      <a:pPr algn="l" fontAlgn="ctr"/>
                      <a:r>
                        <a:rPr lang="en-US" sz="1400" cap="none" spc="0">
                          <a:solidFill>
                            <a:schemeClr val="tx1"/>
                          </a:solidFill>
                          <a:effectLst/>
                        </a:rPr>
                        <a:t>Sample (methods)</a:t>
                      </a:r>
                    </a:p>
                  </a:txBody>
                  <a:tcPr marL="61195" marR="61195" marT="74136" marB="61195" anchor="ctr">
                    <a:lnL w="12700" cmpd="sng">
                      <a:noFill/>
                      <a:prstDash val="solid"/>
                    </a:lnL>
                    <a:lnR w="12700" cmpd="sng">
                      <a:noFill/>
                      <a:prstDash val="solid"/>
                    </a:lnR>
                    <a:lnT w="9525" cap="flat" cmpd="sng" algn="ctr">
                      <a:solidFill>
                        <a:schemeClr val="tx1">
                          <a:lumMod val="50000"/>
                          <a:lumOff val="50000"/>
                        </a:schemeClr>
                      </a:solidFill>
                      <a:prstDash val="solid"/>
                    </a:lnT>
                    <a:lnB w="9525" cap="flat" cmpd="sng" algn="ctr">
                      <a:solidFill>
                        <a:schemeClr val="tx1">
                          <a:lumMod val="50000"/>
                          <a:lumOff val="50000"/>
                        </a:schemeClr>
                      </a:solidFill>
                      <a:prstDash val="solid"/>
                    </a:lnB>
                    <a:solidFill>
                      <a:schemeClr val="bg1">
                        <a:lumMod val="95000"/>
                      </a:schemeClr>
                    </a:solidFill>
                  </a:tcPr>
                </a:tc>
                <a:tc>
                  <a:txBody>
                    <a:bodyPr/>
                    <a:lstStyle/>
                    <a:p>
                      <a:pPr algn="l" fontAlgn="ctr"/>
                      <a:r>
                        <a:rPr lang="en-US" sz="1400" cap="none" spc="0" dirty="0">
                          <a:solidFill>
                            <a:schemeClr val="tx1"/>
                          </a:solidFill>
                          <a:effectLst/>
                        </a:rPr>
                        <a:t>Where was the data collected? Did the researcher collect their own data or use someone else’s data? What population is the study trying to make claims about, and does the sample represent that population well? What are the sample’s major strengths and major weaknesses?</a:t>
                      </a:r>
                    </a:p>
                  </a:txBody>
                  <a:tcPr marL="61195" marR="61195" marT="74136" marB="61195" anchor="ctr">
                    <a:lnL w="12700" cmpd="sng">
                      <a:noFill/>
                      <a:prstDash val="solid"/>
                    </a:lnL>
                    <a:lnR w="12700" cmpd="sng">
                      <a:noFill/>
                      <a:prstDash val="solid"/>
                    </a:lnR>
                    <a:lnT w="9525" cap="flat" cmpd="sng" algn="ctr">
                      <a:solidFill>
                        <a:schemeClr val="tx1">
                          <a:lumMod val="50000"/>
                          <a:lumOff val="50000"/>
                        </a:schemeClr>
                      </a:solidFill>
                      <a:prstDash val="solid"/>
                    </a:lnT>
                    <a:lnB w="9525" cap="flat" cmpd="sng" algn="ctr">
                      <a:solidFill>
                        <a:schemeClr val="tx1">
                          <a:lumMod val="50000"/>
                          <a:lumOff val="50000"/>
                        </a:schemeClr>
                      </a:solidFill>
                      <a:prstDash val="solid"/>
                    </a:lnB>
                    <a:solidFill>
                      <a:schemeClr val="bg1">
                        <a:lumMod val="95000"/>
                      </a:schemeClr>
                    </a:solidFill>
                  </a:tcPr>
                </a:tc>
                <a:extLst>
                  <a:ext uri="{0D108BD9-81ED-4DB2-BD59-A6C34878D82A}">
                    <a16:rowId xmlns:a16="http://schemas.microsoft.com/office/drawing/2014/main" val="2241890496"/>
                  </a:ext>
                </a:extLst>
              </a:tr>
              <a:tr h="969301">
                <a:tc>
                  <a:txBody>
                    <a:bodyPr/>
                    <a:lstStyle/>
                    <a:p>
                      <a:pPr algn="l" fontAlgn="ctr"/>
                      <a:r>
                        <a:rPr lang="en-US" sz="1400" cap="none" spc="0">
                          <a:solidFill>
                            <a:schemeClr val="tx1"/>
                          </a:solidFill>
                          <a:effectLst/>
                        </a:rPr>
                        <a:t>Data collection (methods)</a:t>
                      </a:r>
                    </a:p>
                  </a:txBody>
                  <a:tcPr marL="61195" marR="61195" marT="74136" marB="61195" anchor="ctr">
                    <a:lnL w="12700" cmpd="sng">
                      <a:noFill/>
                      <a:prstDash val="solid"/>
                    </a:lnL>
                    <a:lnR w="12700" cmpd="sng">
                      <a:noFill/>
                      <a:prstDash val="solid"/>
                    </a:lnR>
                    <a:lnT w="9525" cap="flat" cmpd="sng" algn="ctr">
                      <a:solidFill>
                        <a:schemeClr val="tx1">
                          <a:lumMod val="50000"/>
                          <a:lumOff val="50000"/>
                        </a:schemeClr>
                      </a:solidFill>
                      <a:prstDash val="solid"/>
                    </a:lnT>
                    <a:lnB w="9525" cap="flat" cmpd="sng" algn="ctr">
                      <a:solidFill>
                        <a:schemeClr val="tx1">
                          <a:lumMod val="50000"/>
                          <a:lumOff val="50000"/>
                        </a:schemeClr>
                      </a:solidFill>
                      <a:prstDash val="solid"/>
                    </a:lnB>
                    <a:solidFill>
                      <a:schemeClr val="bg1">
                        <a:lumMod val="95000"/>
                      </a:schemeClr>
                    </a:solidFill>
                  </a:tcPr>
                </a:tc>
                <a:tc>
                  <a:txBody>
                    <a:bodyPr/>
                    <a:lstStyle/>
                    <a:p>
                      <a:pPr algn="l" fontAlgn="ctr"/>
                      <a:r>
                        <a:rPr lang="en-US" sz="1400" cap="none" spc="0" dirty="0">
                          <a:solidFill>
                            <a:schemeClr val="tx1"/>
                          </a:solidFill>
                          <a:effectLst/>
                        </a:rPr>
                        <a:t>How were the data collected? What do you know about the relative strengths and weaknesses of the method employed? What other methods of data collection might have been employed, and why was this particular method employed? What do you know about the data collection strategy and instruments (e.g., questions asked, locations observed)? What </a:t>
                      </a:r>
                      <a:r>
                        <a:rPr lang="en-US" sz="1400" i="1" cap="none" spc="0" dirty="0">
                          <a:solidFill>
                            <a:schemeClr val="tx1"/>
                          </a:solidFill>
                          <a:effectLst/>
                        </a:rPr>
                        <a:t>don’t </a:t>
                      </a:r>
                      <a:r>
                        <a:rPr lang="en-US" sz="1400" cap="none" spc="0" dirty="0">
                          <a:solidFill>
                            <a:schemeClr val="tx1"/>
                          </a:solidFill>
                          <a:effectLst/>
                        </a:rPr>
                        <a:t>you know about the data collection strategy and instruments?</a:t>
                      </a:r>
                    </a:p>
                  </a:txBody>
                  <a:tcPr marL="61195" marR="61195" marT="74136" marB="61195" anchor="ctr">
                    <a:lnL w="12700" cmpd="sng">
                      <a:noFill/>
                      <a:prstDash val="solid"/>
                    </a:lnL>
                    <a:lnR w="12700" cmpd="sng">
                      <a:noFill/>
                      <a:prstDash val="solid"/>
                    </a:lnR>
                    <a:lnT w="9525" cap="flat" cmpd="sng" algn="ctr">
                      <a:solidFill>
                        <a:schemeClr val="tx1">
                          <a:lumMod val="50000"/>
                          <a:lumOff val="50000"/>
                        </a:schemeClr>
                      </a:solidFill>
                      <a:prstDash val="solid"/>
                    </a:lnT>
                    <a:lnB w="9525" cap="flat" cmpd="sng" algn="ctr">
                      <a:solidFill>
                        <a:schemeClr val="tx1">
                          <a:lumMod val="50000"/>
                          <a:lumOff val="50000"/>
                        </a:schemeClr>
                      </a:solidFill>
                      <a:prstDash val="solid"/>
                    </a:lnB>
                    <a:solidFill>
                      <a:schemeClr val="bg1">
                        <a:lumMod val="95000"/>
                      </a:schemeClr>
                    </a:solidFill>
                  </a:tcPr>
                </a:tc>
                <a:extLst>
                  <a:ext uri="{0D108BD9-81ED-4DB2-BD59-A6C34878D82A}">
                    <a16:rowId xmlns:a16="http://schemas.microsoft.com/office/drawing/2014/main" val="2880549943"/>
                  </a:ext>
                </a:extLst>
              </a:tr>
              <a:tr h="550983">
                <a:tc>
                  <a:txBody>
                    <a:bodyPr/>
                    <a:lstStyle/>
                    <a:p>
                      <a:pPr algn="l" fontAlgn="ctr"/>
                      <a:r>
                        <a:rPr lang="en-US" sz="1400" cap="none" spc="0">
                          <a:solidFill>
                            <a:schemeClr val="tx1"/>
                          </a:solidFill>
                          <a:effectLst/>
                        </a:rPr>
                        <a:t>Data analysis (methods)</a:t>
                      </a:r>
                    </a:p>
                  </a:txBody>
                  <a:tcPr marL="61195" marR="61195" marT="74136" marB="61195" anchor="ctr">
                    <a:lnL w="12700" cmpd="sng">
                      <a:noFill/>
                      <a:prstDash val="solid"/>
                    </a:lnL>
                    <a:lnR w="12700" cmpd="sng">
                      <a:noFill/>
                      <a:prstDash val="solid"/>
                    </a:lnR>
                    <a:lnT w="9525" cap="flat" cmpd="sng" algn="ctr">
                      <a:solidFill>
                        <a:schemeClr val="tx1">
                          <a:lumMod val="50000"/>
                          <a:lumOff val="50000"/>
                        </a:schemeClr>
                      </a:solidFill>
                      <a:prstDash val="solid"/>
                    </a:lnT>
                    <a:lnB w="9525" cap="flat" cmpd="sng" algn="ctr">
                      <a:solidFill>
                        <a:schemeClr val="tx1">
                          <a:lumMod val="50000"/>
                          <a:lumOff val="50000"/>
                        </a:schemeClr>
                      </a:solidFill>
                      <a:prstDash val="solid"/>
                    </a:lnB>
                    <a:solidFill>
                      <a:schemeClr val="bg1">
                        <a:lumMod val="95000"/>
                      </a:schemeClr>
                    </a:solidFill>
                  </a:tcPr>
                </a:tc>
                <a:tc>
                  <a:txBody>
                    <a:bodyPr/>
                    <a:lstStyle/>
                    <a:p>
                      <a:pPr algn="l" fontAlgn="ctr"/>
                      <a:r>
                        <a:rPr lang="en-US" sz="1400" cap="none" spc="0" dirty="0">
                          <a:solidFill>
                            <a:schemeClr val="tx1"/>
                          </a:solidFill>
                          <a:effectLst/>
                        </a:rPr>
                        <a:t>How were the data analyzed? Is there enough information provided for you to feel confident that the proper analytic procedures were employed accurately?</a:t>
                      </a:r>
                    </a:p>
                  </a:txBody>
                  <a:tcPr marL="61195" marR="61195" marT="74136" marB="61195" anchor="ctr">
                    <a:lnL w="12700" cmpd="sng">
                      <a:noFill/>
                      <a:prstDash val="solid"/>
                    </a:lnL>
                    <a:lnR w="12700" cmpd="sng">
                      <a:noFill/>
                      <a:prstDash val="solid"/>
                    </a:lnR>
                    <a:lnT w="9525" cap="flat" cmpd="sng" algn="ctr">
                      <a:solidFill>
                        <a:schemeClr val="tx1">
                          <a:lumMod val="50000"/>
                          <a:lumOff val="50000"/>
                        </a:schemeClr>
                      </a:solidFill>
                      <a:prstDash val="solid"/>
                    </a:lnT>
                    <a:lnB w="9525" cap="flat" cmpd="sng" algn="ctr">
                      <a:solidFill>
                        <a:schemeClr val="tx1">
                          <a:lumMod val="50000"/>
                          <a:lumOff val="50000"/>
                        </a:schemeClr>
                      </a:solidFill>
                      <a:prstDash val="solid"/>
                    </a:lnB>
                    <a:solidFill>
                      <a:schemeClr val="bg1">
                        <a:lumMod val="95000"/>
                      </a:schemeClr>
                    </a:solidFill>
                  </a:tcPr>
                </a:tc>
                <a:extLst>
                  <a:ext uri="{0D108BD9-81ED-4DB2-BD59-A6C34878D82A}">
                    <a16:rowId xmlns:a16="http://schemas.microsoft.com/office/drawing/2014/main" val="441660154"/>
                  </a:ext>
                </a:extLst>
              </a:tr>
              <a:tr h="760142">
                <a:tc>
                  <a:txBody>
                    <a:bodyPr/>
                    <a:lstStyle/>
                    <a:p>
                      <a:pPr algn="l" fontAlgn="ctr"/>
                      <a:r>
                        <a:rPr lang="en-US" sz="1400" cap="none" spc="0">
                          <a:solidFill>
                            <a:schemeClr val="tx1"/>
                          </a:solidFill>
                          <a:effectLst/>
                        </a:rPr>
                        <a:t>Results</a:t>
                      </a:r>
                    </a:p>
                  </a:txBody>
                  <a:tcPr marL="61195" marR="61195" marT="74136" marB="61195" anchor="ctr">
                    <a:lnL w="12700" cmpd="sng">
                      <a:noFill/>
                      <a:prstDash val="solid"/>
                    </a:lnL>
                    <a:lnR w="12700" cmpd="sng">
                      <a:noFill/>
                      <a:prstDash val="solid"/>
                    </a:lnR>
                    <a:lnT w="9525" cap="flat" cmpd="sng" algn="ctr">
                      <a:solidFill>
                        <a:schemeClr val="tx1">
                          <a:lumMod val="50000"/>
                          <a:lumOff val="50000"/>
                        </a:schemeClr>
                      </a:solidFill>
                      <a:prstDash val="solid"/>
                    </a:lnT>
                    <a:lnB w="9525" cap="flat" cmpd="sng" algn="ctr">
                      <a:solidFill>
                        <a:schemeClr val="tx1">
                          <a:lumMod val="50000"/>
                          <a:lumOff val="50000"/>
                        </a:schemeClr>
                      </a:solidFill>
                      <a:prstDash val="solid"/>
                    </a:lnB>
                    <a:solidFill>
                      <a:schemeClr val="bg1">
                        <a:lumMod val="95000"/>
                      </a:schemeClr>
                    </a:solidFill>
                  </a:tcPr>
                </a:tc>
                <a:tc>
                  <a:txBody>
                    <a:bodyPr/>
                    <a:lstStyle/>
                    <a:p>
                      <a:pPr algn="l" fontAlgn="ctr"/>
                      <a:r>
                        <a:rPr lang="en-US" sz="1400" cap="none" spc="0" dirty="0">
                          <a:solidFill>
                            <a:schemeClr val="tx1"/>
                          </a:solidFill>
                          <a:effectLst/>
                        </a:rPr>
                        <a:t>What are the study’s major findings? Are findings linked back to previously described research questions, objectives, hypotheses, and literature? Are sufficient amounts of data (e.g., quotes and observations in qualitative work, statistics in quantitative work) provided in order to support conclusions drawn? Are tables readable?</a:t>
                      </a:r>
                    </a:p>
                  </a:txBody>
                  <a:tcPr marL="61195" marR="61195" marT="74136" marB="61195" anchor="ctr">
                    <a:lnL w="12700" cmpd="sng">
                      <a:noFill/>
                      <a:prstDash val="solid"/>
                    </a:lnL>
                    <a:lnR w="12700" cmpd="sng">
                      <a:noFill/>
                      <a:prstDash val="solid"/>
                    </a:lnR>
                    <a:lnT w="9525" cap="flat" cmpd="sng" algn="ctr">
                      <a:solidFill>
                        <a:schemeClr val="tx1">
                          <a:lumMod val="50000"/>
                          <a:lumOff val="50000"/>
                        </a:schemeClr>
                      </a:solidFill>
                      <a:prstDash val="solid"/>
                    </a:lnT>
                    <a:lnB w="9525" cap="flat" cmpd="sng" algn="ctr">
                      <a:solidFill>
                        <a:schemeClr val="tx1">
                          <a:lumMod val="50000"/>
                          <a:lumOff val="50000"/>
                        </a:schemeClr>
                      </a:solidFill>
                      <a:prstDash val="solid"/>
                    </a:lnB>
                    <a:solidFill>
                      <a:schemeClr val="bg1">
                        <a:lumMod val="95000"/>
                      </a:schemeClr>
                    </a:solidFill>
                  </a:tcPr>
                </a:tc>
                <a:extLst>
                  <a:ext uri="{0D108BD9-81ED-4DB2-BD59-A6C34878D82A}">
                    <a16:rowId xmlns:a16="http://schemas.microsoft.com/office/drawing/2014/main" val="2031163479"/>
                  </a:ext>
                </a:extLst>
              </a:tr>
              <a:tr h="810458">
                <a:tc>
                  <a:txBody>
                    <a:bodyPr/>
                    <a:lstStyle/>
                    <a:p>
                      <a:pPr algn="l" fontAlgn="ctr"/>
                      <a:r>
                        <a:rPr lang="en-US" sz="1400" cap="none" spc="0">
                          <a:solidFill>
                            <a:schemeClr val="tx1"/>
                          </a:solidFill>
                          <a:effectLst/>
                        </a:rPr>
                        <a:t>Discussion/conclusion</a:t>
                      </a:r>
                    </a:p>
                  </a:txBody>
                  <a:tcPr marL="61195" marR="61195" marT="74136" marB="61195" anchor="ctr">
                    <a:lnL w="12700" cmpd="sng">
                      <a:noFill/>
                      <a:prstDash val="solid"/>
                    </a:lnL>
                    <a:lnR w="12700" cmpd="sng">
                      <a:noFill/>
                      <a:prstDash val="solid"/>
                    </a:lnR>
                    <a:lnT w="9525" cap="flat" cmpd="sng" algn="ctr">
                      <a:solidFill>
                        <a:schemeClr val="tx1">
                          <a:lumMod val="50000"/>
                          <a:lumOff val="50000"/>
                        </a:schemeClr>
                      </a:solidFill>
                      <a:prstDash val="solid"/>
                    </a:lnT>
                    <a:lnB w="12700" cmpd="sng">
                      <a:noFill/>
                      <a:prstDash val="solid"/>
                    </a:lnB>
                    <a:solidFill>
                      <a:schemeClr val="bg1">
                        <a:lumMod val="95000"/>
                      </a:schemeClr>
                    </a:solidFill>
                  </a:tcPr>
                </a:tc>
                <a:tc>
                  <a:txBody>
                    <a:bodyPr/>
                    <a:lstStyle/>
                    <a:p>
                      <a:pPr algn="l" fontAlgn="ctr"/>
                      <a:r>
                        <a:rPr lang="en-US" sz="1400" cap="none" spc="0" dirty="0">
                          <a:solidFill>
                            <a:schemeClr val="tx1"/>
                          </a:solidFill>
                          <a:effectLst/>
                        </a:rPr>
                        <a:t>Does the author generalize to some population beyond her/his/their sample? How are these claims presented? Are claims made supported by data provided in the results section (e.g., supporting quotes, statistical significance)? Have limitations of the study been fully disclosed and adequately addressed? Are implications sufficiently explored?</a:t>
                      </a:r>
                    </a:p>
                  </a:txBody>
                  <a:tcPr marL="61195" marR="61195" marT="74136" marB="61195" anchor="ctr">
                    <a:lnL w="12700" cmpd="sng">
                      <a:noFill/>
                      <a:prstDash val="solid"/>
                    </a:lnL>
                    <a:lnR w="12700" cmpd="sng">
                      <a:noFill/>
                      <a:prstDash val="solid"/>
                    </a:lnR>
                    <a:lnT w="9525" cap="flat" cmpd="sng" algn="ctr">
                      <a:solidFill>
                        <a:schemeClr val="tx1">
                          <a:lumMod val="50000"/>
                          <a:lumOff val="50000"/>
                        </a:schemeClr>
                      </a:solidFill>
                      <a:prstDash val="solid"/>
                    </a:lnT>
                    <a:lnB w="12700" cmpd="sng">
                      <a:noFill/>
                      <a:prstDash val="solid"/>
                    </a:lnB>
                    <a:solidFill>
                      <a:schemeClr val="bg1">
                        <a:lumMod val="95000"/>
                      </a:schemeClr>
                    </a:solidFill>
                  </a:tcPr>
                </a:tc>
                <a:extLst>
                  <a:ext uri="{0D108BD9-81ED-4DB2-BD59-A6C34878D82A}">
                    <a16:rowId xmlns:a16="http://schemas.microsoft.com/office/drawing/2014/main" val="1353562608"/>
                  </a:ext>
                </a:extLst>
              </a:tr>
            </a:tbl>
          </a:graphicData>
        </a:graphic>
      </p:graphicFrame>
      <p:sp>
        <p:nvSpPr>
          <p:cNvPr id="5" name="TextBox 4">
            <a:extLst>
              <a:ext uri="{FF2B5EF4-FFF2-40B4-BE49-F238E27FC236}">
                <a16:creationId xmlns:a16="http://schemas.microsoft.com/office/drawing/2014/main" id="{232A60C8-4DC3-4F6E-A1C7-8ACD7C7D385B}"/>
              </a:ext>
            </a:extLst>
          </p:cNvPr>
          <p:cNvSpPr txBox="1"/>
          <p:nvPr/>
        </p:nvSpPr>
        <p:spPr>
          <a:xfrm>
            <a:off x="304800" y="131038"/>
            <a:ext cx="11582400" cy="369332"/>
          </a:xfrm>
          <a:prstGeom prst="rect">
            <a:avLst/>
          </a:prstGeom>
          <a:solidFill>
            <a:srgbClr val="E66914"/>
          </a:solidFill>
        </p:spPr>
        <p:txBody>
          <a:bodyPr wrap="square" rtlCol="0">
            <a:spAutoFit/>
          </a:bodyPr>
          <a:lstStyle/>
          <a:p>
            <a:pPr algn="ctr"/>
            <a:r>
              <a:rPr lang="en-US" sz="1800" b="1" cap="none" spc="0" dirty="0">
                <a:solidFill>
                  <a:schemeClr val="bg1"/>
                </a:solidFill>
              </a:rPr>
              <a:t>Table 3.1 Questions worth asking while reading research reports  (from DeCarlo text)</a:t>
            </a:r>
            <a:endParaRPr lang="en-US" dirty="0"/>
          </a:p>
        </p:txBody>
      </p:sp>
    </p:spTree>
    <p:extLst>
      <p:ext uri="{BB962C8B-B14F-4D97-AF65-F5344CB8AC3E}">
        <p14:creationId xmlns:p14="http://schemas.microsoft.com/office/powerpoint/2010/main" val="40057731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6A1473A6-3F22-483E-8A30-80B9D2B1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2" name="Group 31">
            <a:extLst>
              <a:ext uri="{FF2B5EF4-FFF2-40B4-BE49-F238E27FC236}">
                <a16:creationId xmlns:a16="http://schemas.microsoft.com/office/drawing/2014/main" id="{AA1375E3-3E53-4D75-BAB7-E5929BFCB2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34368" y="563918"/>
            <a:ext cx="4119932" cy="5978614"/>
            <a:chOff x="7513372" y="803186"/>
            <a:chExt cx="4163968" cy="5978614"/>
          </a:xfrm>
        </p:grpSpPr>
        <p:sp>
          <p:nvSpPr>
            <p:cNvPr id="33" name="Freeform 6">
              <a:extLst>
                <a:ext uri="{FF2B5EF4-FFF2-40B4-BE49-F238E27FC236}">
                  <a16:creationId xmlns:a16="http://schemas.microsoft.com/office/drawing/2014/main" id="{0BBEEF67-3DDF-46CF-8CD5-EA5F0E4FB0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9586" y="1070835"/>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4" name="Freeform 7">
              <a:extLst>
                <a:ext uri="{FF2B5EF4-FFF2-40B4-BE49-F238E27FC236}">
                  <a16:creationId xmlns:a16="http://schemas.microsoft.com/office/drawing/2014/main" id="{8FAC1C95-F817-487C-B8B2-CF141FBB1C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8949" y="803186"/>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5" name="Rectangle 8">
              <a:extLst>
                <a:ext uri="{FF2B5EF4-FFF2-40B4-BE49-F238E27FC236}">
                  <a16:creationId xmlns:a16="http://schemas.microsoft.com/office/drawing/2014/main" id="{C2C5363A-D941-4AA1-8D38-D7E44A1E2E0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7513372" y="804101"/>
              <a:ext cx="388023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F966DEDC-C834-4EAA-91A4-6B8516386045}"/>
              </a:ext>
            </a:extLst>
          </p:cNvPr>
          <p:cNvSpPr>
            <a:spLocks noGrp="1"/>
          </p:cNvSpPr>
          <p:nvPr>
            <p:ph type="title"/>
          </p:nvPr>
        </p:nvSpPr>
        <p:spPr>
          <a:xfrm>
            <a:off x="1119796" y="1047268"/>
            <a:ext cx="3229803" cy="2184120"/>
          </a:xfrm>
        </p:spPr>
        <p:txBody>
          <a:bodyPr vert="horz" lIns="91440" tIns="45720" rIns="91440" bIns="45720" rtlCol="0" anchor="ctr">
            <a:normAutofit/>
          </a:bodyPr>
          <a:lstStyle/>
          <a:p>
            <a:r>
              <a:rPr lang="en-US" kern="1200" dirty="0">
                <a:solidFill>
                  <a:srgbClr val="FFFFFF"/>
                </a:solidFill>
                <a:latin typeface="+mj-lt"/>
                <a:ea typeface="+mj-ea"/>
                <a:cs typeface="+mj-cs"/>
              </a:rPr>
              <a:t>Evaluating </a:t>
            </a:r>
            <a:r>
              <a:rPr lang="en-US" dirty="0">
                <a:solidFill>
                  <a:srgbClr val="FFFFFF"/>
                </a:solidFill>
              </a:rPr>
              <a:t>S</a:t>
            </a:r>
            <a:r>
              <a:rPr lang="en-US" kern="1200" dirty="0">
                <a:solidFill>
                  <a:srgbClr val="FFFFFF"/>
                </a:solidFill>
                <a:latin typeface="+mj-lt"/>
                <a:ea typeface="+mj-ea"/>
                <a:cs typeface="+mj-cs"/>
              </a:rPr>
              <a:t>ources</a:t>
            </a:r>
          </a:p>
        </p:txBody>
      </p:sp>
      <p:pic>
        <p:nvPicPr>
          <p:cNvPr id="18" name="Picture 2" descr="Tweet from Bryan Gaensler: &quot;Research is spending 6 hours reading 35 papers, so you can write one sentence containing 2 references.&quot;">
            <a:extLst>
              <a:ext uri="{FF2B5EF4-FFF2-40B4-BE49-F238E27FC236}">
                <a16:creationId xmlns:a16="http://schemas.microsoft.com/office/drawing/2014/main" id="{72994F03-EFC4-4ADC-BD1A-560B3FC7D57C}"/>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tretch>
            <a:fillRect/>
          </a:stretch>
        </p:blipFill>
        <p:spPr bwMode="auto">
          <a:xfrm>
            <a:off x="874608" y="3331029"/>
            <a:ext cx="3779692" cy="2348458"/>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3">
            <a:extLst>
              <a:ext uri="{FF2B5EF4-FFF2-40B4-BE49-F238E27FC236}">
                <a16:creationId xmlns:a16="http://schemas.microsoft.com/office/drawing/2014/main" id="{B7E5C93C-05A7-493B-A58A-C2A3809BB31F}"/>
              </a:ext>
            </a:extLst>
          </p:cNvPr>
          <p:cNvSpPr>
            <a:spLocks noGrp="1"/>
          </p:cNvSpPr>
          <p:nvPr>
            <p:ph sz="half" idx="1"/>
          </p:nvPr>
        </p:nvSpPr>
        <p:spPr>
          <a:xfrm>
            <a:off x="4934723" y="563918"/>
            <a:ext cx="6973806" cy="5521414"/>
          </a:xfrm>
        </p:spPr>
        <p:txBody>
          <a:bodyPr vert="horz" lIns="91440" tIns="45720" rIns="91440" bIns="45720" rtlCol="0" anchor="ctr">
            <a:normAutofit fontScale="92500" lnSpcReduction="10000"/>
          </a:bodyPr>
          <a:lstStyle/>
          <a:p>
            <a:pPr marL="0" indent="0">
              <a:buNone/>
            </a:pPr>
            <a:r>
              <a:rPr lang="en-US" sz="2000" dirty="0"/>
              <a:t>As you review an article, ask yourself:</a:t>
            </a:r>
            <a:br>
              <a:rPr lang="en-US" sz="2000" dirty="0"/>
            </a:br>
            <a:endParaRPr lang="en-US" sz="2000" dirty="0"/>
          </a:p>
          <a:p>
            <a:r>
              <a:rPr lang="en-US" sz="2000" dirty="0"/>
              <a:t>Is it outdated? Has old sources?  Are the credentials of the author valid?</a:t>
            </a:r>
          </a:p>
          <a:p>
            <a:r>
              <a:rPr lang="en-US" sz="2000" dirty="0"/>
              <a:t>Who was the publisher –research journal? government or educational site?</a:t>
            </a:r>
          </a:p>
          <a:p>
            <a:r>
              <a:rPr lang="en-US" sz="2000" dirty="0"/>
              <a:t>Is it relevant to your topic?</a:t>
            </a:r>
          </a:p>
          <a:p>
            <a:r>
              <a:rPr lang="en-US" sz="2000" dirty="0"/>
              <a:t>Is it important in the understanding of your topic?</a:t>
            </a:r>
          </a:p>
          <a:p>
            <a:r>
              <a:rPr lang="en-US" sz="2000" dirty="0"/>
              <a:t>Does it appear to be accurate, reliable and objective?</a:t>
            </a:r>
          </a:p>
          <a:p>
            <a:r>
              <a:rPr lang="en-US" sz="2000" dirty="0"/>
              <a:t>What is its scope? Is it a tiny study or does it have strong merit?</a:t>
            </a:r>
          </a:p>
          <a:p>
            <a:pPr marL="0" indent="0">
              <a:buNone/>
            </a:pPr>
            <a:endParaRPr lang="en-US" sz="2000" dirty="0"/>
          </a:p>
          <a:p>
            <a:pPr marL="0" indent="0">
              <a:buNone/>
            </a:pPr>
            <a:r>
              <a:rPr lang="en-US" sz="2000" dirty="0"/>
              <a:t>Examine the strength of the evidence:</a:t>
            </a:r>
          </a:p>
          <a:p>
            <a:pPr lvl="1"/>
            <a:r>
              <a:rPr lang="en-US" sz="2000" dirty="0"/>
              <a:t>Meta-analysis and meta-synthesis</a:t>
            </a:r>
          </a:p>
          <a:p>
            <a:pPr lvl="1"/>
            <a:r>
              <a:rPr lang="en-US" sz="2000" dirty="0"/>
              <a:t>Experiments and quasi-experiments</a:t>
            </a:r>
          </a:p>
          <a:p>
            <a:pPr lvl="1"/>
            <a:r>
              <a:rPr lang="en-US" sz="2000" dirty="0"/>
              <a:t>Longitudinal surveys</a:t>
            </a:r>
          </a:p>
          <a:p>
            <a:pPr lvl="1"/>
            <a:r>
              <a:rPr lang="en-US" sz="2000" dirty="0"/>
              <a:t>Cross-sectional surveys</a:t>
            </a:r>
          </a:p>
          <a:p>
            <a:pPr lvl="1"/>
            <a:r>
              <a:rPr lang="en-US" sz="2000" dirty="0"/>
              <a:t>Qualitative studies</a:t>
            </a:r>
          </a:p>
        </p:txBody>
      </p:sp>
    </p:spTree>
    <p:extLst>
      <p:ext uri="{BB962C8B-B14F-4D97-AF65-F5344CB8AC3E}">
        <p14:creationId xmlns:p14="http://schemas.microsoft.com/office/powerpoint/2010/main" val="448773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22">
            <a:extLst>
              <a:ext uri="{FF2B5EF4-FFF2-40B4-BE49-F238E27FC236}">
                <a16:creationId xmlns:a16="http://schemas.microsoft.com/office/drawing/2014/main" id="{6A1473A6-3F22-483E-8A30-80B9D2B1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4" name="Group 24">
            <a:extLst>
              <a:ext uri="{FF2B5EF4-FFF2-40B4-BE49-F238E27FC236}">
                <a16:creationId xmlns:a16="http://schemas.microsoft.com/office/drawing/2014/main" id="{AA1375E3-3E53-4D75-BAB7-E5929BFCB2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34368" y="563918"/>
            <a:ext cx="4119932" cy="5978614"/>
            <a:chOff x="7513372" y="803186"/>
            <a:chExt cx="4163968" cy="5978614"/>
          </a:xfrm>
        </p:grpSpPr>
        <p:sp>
          <p:nvSpPr>
            <p:cNvPr id="26" name="Freeform 6">
              <a:extLst>
                <a:ext uri="{FF2B5EF4-FFF2-40B4-BE49-F238E27FC236}">
                  <a16:creationId xmlns:a16="http://schemas.microsoft.com/office/drawing/2014/main" id="{0BBEEF67-3DDF-46CF-8CD5-EA5F0E4FB0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9586" y="1070835"/>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5" name="Freeform 7">
              <a:extLst>
                <a:ext uri="{FF2B5EF4-FFF2-40B4-BE49-F238E27FC236}">
                  <a16:creationId xmlns:a16="http://schemas.microsoft.com/office/drawing/2014/main" id="{8FAC1C95-F817-487C-B8B2-CF141FBB1C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8949" y="803186"/>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8" name="Rectangle 8">
              <a:extLst>
                <a:ext uri="{FF2B5EF4-FFF2-40B4-BE49-F238E27FC236}">
                  <a16:creationId xmlns:a16="http://schemas.microsoft.com/office/drawing/2014/main" id="{C2C5363A-D941-4AA1-8D38-D7E44A1E2E0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7513372" y="804101"/>
              <a:ext cx="388023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66B31AAC-AFFD-438B-99C0-850C7EDA4A55}"/>
              </a:ext>
            </a:extLst>
          </p:cNvPr>
          <p:cNvSpPr>
            <a:spLocks noGrp="1"/>
          </p:cNvSpPr>
          <p:nvPr>
            <p:ph type="title"/>
          </p:nvPr>
        </p:nvSpPr>
        <p:spPr>
          <a:xfrm>
            <a:off x="1098468" y="885651"/>
            <a:ext cx="3229803" cy="4624603"/>
          </a:xfrm>
        </p:spPr>
        <p:txBody>
          <a:bodyPr vert="horz" lIns="91440" tIns="45720" rIns="91440" bIns="45720" rtlCol="0" anchor="ctr">
            <a:normAutofit/>
          </a:bodyPr>
          <a:lstStyle/>
          <a:p>
            <a:r>
              <a:rPr lang="en-US" kern="1200">
                <a:solidFill>
                  <a:srgbClr val="FFFFFF"/>
                </a:solidFill>
                <a:latin typeface="+mj-lt"/>
                <a:ea typeface="+mj-ea"/>
                <a:cs typeface="+mj-cs"/>
              </a:rPr>
              <a:t>Refining your Question: Using the PICO Method</a:t>
            </a:r>
          </a:p>
        </p:txBody>
      </p:sp>
      <p:sp>
        <p:nvSpPr>
          <p:cNvPr id="3" name="Content Placeholder 2">
            <a:extLst>
              <a:ext uri="{FF2B5EF4-FFF2-40B4-BE49-F238E27FC236}">
                <a16:creationId xmlns:a16="http://schemas.microsoft.com/office/drawing/2014/main" id="{A3216786-9FBD-4E55-B7F4-9656C97F25E0}"/>
              </a:ext>
            </a:extLst>
          </p:cNvPr>
          <p:cNvSpPr>
            <a:spLocks noGrp="1"/>
          </p:cNvSpPr>
          <p:nvPr>
            <p:ph sz="half" idx="1"/>
          </p:nvPr>
        </p:nvSpPr>
        <p:spPr>
          <a:xfrm>
            <a:off x="4978708" y="274321"/>
            <a:ext cx="6525220" cy="6322296"/>
          </a:xfrm>
        </p:spPr>
        <p:txBody>
          <a:bodyPr vert="horz" lIns="91440" tIns="45720" rIns="91440" bIns="45720" rtlCol="0" anchor="ctr">
            <a:normAutofit/>
          </a:bodyPr>
          <a:lstStyle/>
          <a:p>
            <a:pPr marL="0" indent="0">
              <a:buNone/>
            </a:pPr>
            <a:r>
              <a:rPr lang="en-US" sz="1800" dirty="0"/>
              <a:t>You might begin using the PICO method (primarily health sciences method, but it can also be useful for narrowing/refining a research question in the social sciences). </a:t>
            </a:r>
          </a:p>
          <a:p>
            <a:pPr marL="0"/>
            <a:r>
              <a:rPr lang="en-US" sz="1800" dirty="0"/>
              <a:t>A way to formulate an answerable question using the PICO model could look something like this:</a:t>
            </a:r>
          </a:p>
          <a:p>
            <a:pPr marL="0"/>
            <a:r>
              <a:rPr lang="en-US" sz="1800" b="1" dirty="0"/>
              <a:t>P: Patient, population or problem - </a:t>
            </a:r>
            <a:r>
              <a:rPr lang="en-US" sz="1800" dirty="0"/>
              <a:t>What are the characteristics of the patient or population? (e.g., gender, age, other demographics) What is the social problem or diagnosis you are interested in? (e.g., poverty or substance use disorder)</a:t>
            </a:r>
          </a:p>
          <a:p>
            <a:pPr marL="0"/>
            <a:r>
              <a:rPr lang="en-US" sz="1800" b="1" dirty="0"/>
              <a:t>I: Intervention or exposure </a:t>
            </a:r>
            <a:r>
              <a:rPr lang="en-US" sz="1800" dirty="0"/>
              <a:t>- What do you want to do with the patient, person, or population (e.g., treat, diagnose, observe)? For example, you may want to observe a client’s behavior or a reaction to a specific type of treatment.</a:t>
            </a:r>
          </a:p>
          <a:p>
            <a:pPr marL="0"/>
            <a:r>
              <a:rPr lang="en-US" sz="1800" b="1" dirty="0"/>
              <a:t>C: Comparison -</a:t>
            </a:r>
            <a:r>
              <a:rPr lang="en-US" sz="1800" dirty="0"/>
              <a:t>What is the alternative to the intervention? (e.g., other therapeutic interventions, programs, or policies) For example, how does a sample group that is assigned to mandatory rehabilitation compare to an intervention that builds motivation to enter treatment voluntarily?</a:t>
            </a:r>
          </a:p>
          <a:p>
            <a:pPr marL="0"/>
            <a:r>
              <a:rPr lang="en-US" sz="1800" b="1" dirty="0"/>
              <a:t>O: Outcome - </a:t>
            </a:r>
            <a:r>
              <a:rPr lang="en-US" sz="1800" dirty="0"/>
              <a:t>What are the relevant outcomes? (e.g., academic achievement, healthy relationships, shame) For example, how does recognizing triggers for trauma flashbacks impact the target population?</a:t>
            </a:r>
          </a:p>
        </p:txBody>
      </p:sp>
    </p:spTree>
    <p:extLst>
      <p:ext uri="{BB962C8B-B14F-4D97-AF65-F5344CB8AC3E}">
        <p14:creationId xmlns:p14="http://schemas.microsoft.com/office/powerpoint/2010/main" val="26603478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Rectangle 22">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6" name="Title 5">
            <a:extLst>
              <a:ext uri="{FF2B5EF4-FFF2-40B4-BE49-F238E27FC236}">
                <a16:creationId xmlns:a16="http://schemas.microsoft.com/office/drawing/2014/main" id="{3DF1D10E-503B-452B-BE7F-ADF6162A44F3}"/>
              </a:ext>
            </a:extLst>
          </p:cNvPr>
          <p:cNvSpPr>
            <a:spLocks noGrp="1"/>
          </p:cNvSpPr>
          <p:nvPr>
            <p:ph type="title"/>
          </p:nvPr>
        </p:nvSpPr>
        <p:spPr>
          <a:xfrm>
            <a:off x="958506" y="800392"/>
            <a:ext cx="10264697" cy="1212102"/>
          </a:xfrm>
        </p:spPr>
        <p:txBody>
          <a:bodyPr>
            <a:normAutofit/>
          </a:bodyPr>
          <a:lstStyle/>
          <a:p>
            <a:r>
              <a:rPr lang="en-US" sz="3600" b="1" dirty="0"/>
              <a:t>Examples of PICO method to refine a research question</a:t>
            </a:r>
            <a:endParaRPr lang="en-US" sz="3600" dirty="0">
              <a:solidFill>
                <a:srgbClr val="FFFFFF"/>
              </a:solidFill>
            </a:endParaRPr>
          </a:p>
        </p:txBody>
      </p:sp>
      <p:sp>
        <p:nvSpPr>
          <p:cNvPr id="8" name="Content Placeholder 3">
            <a:extLst>
              <a:ext uri="{FF2B5EF4-FFF2-40B4-BE49-F238E27FC236}">
                <a16:creationId xmlns:a16="http://schemas.microsoft.com/office/drawing/2014/main" id="{D6CAF02C-1D03-498A-95AD-1C8DC7CDB9BE}"/>
              </a:ext>
            </a:extLst>
          </p:cNvPr>
          <p:cNvSpPr>
            <a:spLocks noGrp="1"/>
          </p:cNvSpPr>
          <p:nvPr>
            <p:ph idx="1"/>
          </p:nvPr>
        </p:nvSpPr>
        <p:spPr>
          <a:xfrm>
            <a:off x="1471043" y="2177170"/>
            <a:ext cx="9708995" cy="4589390"/>
          </a:xfrm>
        </p:spPr>
        <p:txBody>
          <a:bodyPr anchor="ctr">
            <a:normAutofit/>
          </a:bodyPr>
          <a:lstStyle/>
          <a:p>
            <a:pPr marL="0" indent="0">
              <a:buNone/>
            </a:pPr>
            <a:r>
              <a:rPr lang="en-US" sz="1700" dirty="0"/>
              <a:t>“Can music therapy help autistic students improve their communication skills?”</a:t>
            </a:r>
          </a:p>
          <a:p>
            <a:pPr lvl="1"/>
            <a:r>
              <a:rPr lang="en-US" sz="1700" dirty="0"/>
              <a:t>Population (autistic students)</a:t>
            </a:r>
          </a:p>
          <a:p>
            <a:pPr lvl="1"/>
            <a:r>
              <a:rPr lang="en-US" sz="1700" dirty="0"/>
              <a:t>Intervention (music therapy)</a:t>
            </a:r>
          </a:p>
          <a:p>
            <a:pPr lvl="1"/>
            <a:endParaRPr lang="en-US" sz="1700" dirty="0"/>
          </a:p>
          <a:p>
            <a:pPr marL="0" indent="0">
              <a:buNone/>
            </a:pPr>
            <a:r>
              <a:rPr lang="en-US" sz="1700" dirty="0"/>
              <a:t>“How effective are antidepressant medications on anxiety and depression?”</a:t>
            </a:r>
          </a:p>
          <a:p>
            <a:pPr lvl="1"/>
            <a:r>
              <a:rPr lang="en-US" sz="1700" dirty="0"/>
              <a:t>Population (clients with anxiety and depression)</a:t>
            </a:r>
          </a:p>
          <a:p>
            <a:pPr lvl="1"/>
            <a:r>
              <a:rPr lang="en-US" sz="1700" dirty="0"/>
              <a:t>Intervention (antidepressants)</a:t>
            </a:r>
          </a:p>
          <a:p>
            <a:pPr lvl="1"/>
            <a:endParaRPr lang="en-US" sz="1700" dirty="0"/>
          </a:p>
          <a:p>
            <a:pPr marL="0" indent="0">
              <a:buNone/>
            </a:pPr>
            <a:r>
              <a:rPr lang="en-US" sz="1700" dirty="0"/>
              <a:t>“How does race impact help-seeking for students with mental health diagnoses?</a:t>
            </a:r>
          </a:p>
          <a:p>
            <a:pPr lvl="1"/>
            <a:r>
              <a:rPr lang="en-US" sz="1700" dirty="0"/>
              <a:t>Population (students with mental health diagnoses, students of minority races)</a:t>
            </a:r>
          </a:p>
          <a:p>
            <a:pPr lvl="1"/>
            <a:r>
              <a:rPr lang="en-US" sz="1700" dirty="0"/>
              <a:t>Comparison (students of different races)</a:t>
            </a:r>
          </a:p>
          <a:p>
            <a:pPr lvl="1"/>
            <a:r>
              <a:rPr lang="en-US" sz="1700" dirty="0"/>
              <a:t>Outcome (seeking help for mental health issues)</a:t>
            </a:r>
          </a:p>
        </p:txBody>
      </p:sp>
    </p:spTree>
    <p:extLst>
      <p:ext uri="{BB962C8B-B14F-4D97-AF65-F5344CB8AC3E}">
        <p14:creationId xmlns:p14="http://schemas.microsoft.com/office/powerpoint/2010/main" val="16704204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AFA67CD3-AB4E-4A7A-BEB8-53C445D8C4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07CF545F-9C2E-4446-97CD-AD92990C2B6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3DBF9FB-34AA-498F-AC72-C3EEEC9C0052}"/>
              </a:ext>
            </a:extLst>
          </p:cNvPr>
          <p:cNvSpPr>
            <a:spLocks noGrp="1"/>
          </p:cNvSpPr>
          <p:nvPr>
            <p:ph type="title"/>
          </p:nvPr>
        </p:nvSpPr>
        <p:spPr>
          <a:xfrm>
            <a:off x="6094105" y="802955"/>
            <a:ext cx="4977976" cy="1454051"/>
          </a:xfrm>
        </p:spPr>
        <p:txBody>
          <a:bodyPr>
            <a:normAutofit/>
          </a:bodyPr>
          <a:lstStyle/>
          <a:p>
            <a:r>
              <a:rPr lang="en-US">
                <a:solidFill>
                  <a:srgbClr val="000000"/>
                </a:solidFill>
              </a:rPr>
              <a:t>Working questions check-in</a:t>
            </a:r>
          </a:p>
        </p:txBody>
      </p:sp>
      <p:sp>
        <p:nvSpPr>
          <p:cNvPr id="16" name="Freeform 62">
            <a:extLst>
              <a:ext uri="{FF2B5EF4-FFF2-40B4-BE49-F238E27FC236}">
                <a16:creationId xmlns:a16="http://schemas.microsoft.com/office/drawing/2014/main" id="{339C8D78-A644-462F-B674-F440635E53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9" name="Graphic 8" descr="Question mark">
            <a:extLst>
              <a:ext uri="{FF2B5EF4-FFF2-40B4-BE49-F238E27FC236}">
                <a16:creationId xmlns:a16="http://schemas.microsoft.com/office/drawing/2014/main" id="{1EED0F12-DC76-4F1B-A030-0D5A4FBE81E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0254" y="1629089"/>
            <a:ext cx="3620021" cy="3620021"/>
          </a:xfrm>
          <a:prstGeom prst="rect">
            <a:avLst/>
          </a:prstGeom>
        </p:spPr>
      </p:pic>
      <p:sp>
        <p:nvSpPr>
          <p:cNvPr id="5" name="Content Placeholder 4">
            <a:extLst>
              <a:ext uri="{FF2B5EF4-FFF2-40B4-BE49-F238E27FC236}">
                <a16:creationId xmlns:a16="http://schemas.microsoft.com/office/drawing/2014/main" id="{2A5E76B6-FE66-4C0E-9F42-BBC811BBFB2D}"/>
              </a:ext>
            </a:extLst>
          </p:cNvPr>
          <p:cNvSpPr>
            <a:spLocks noGrp="1"/>
          </p:cNvSpPr>
          <p:nvPr>
            <p:ph idx="1"/>
          </p:nvPr>
        </p:nvSpPr>
        <p:spPr>
          <a:xfrm>
            <a:off x="6090574" y="2421682"/>
            <a:ext cx="4977578" cy="3639289"/>
          </a:xfrm>
        </p:spPr>
        <p:txBody>
          <a:bodyPr anchor="ctr">
            <a:normAutofit/>
          </a:bodyPr>
          <a:lstStyle/>
          <a:p>
            <a:r>
              <a:rPr lang="en-US" sz="2000">
                <a:solidFill>
                  <a:srgbClr val="000000"/>
                </a:solidFill>
              </a:rPr>
              <a:t>What are people’s working questions? What do you think you want to research?</a:t>
            </a:r>
          </a:p>
          <a:p>
            <a:r>
              <a:rPr lang="en-US" sz="2000">
                <a:solidFill>
                  <a:srgbClr val="000000"/>
                </a:solidFill>
              </a:rPr>
              <a:t>What has changed from last week?</a:t>
            </a:r>
          </a:p>
          <a:p>
            <a:r>
              <a:rPr lang="en-US" sz="2000">
                <a:solidFill>
                  <a:srgbClr val="000000"/>
                </a:solidFill>
              </a:rPr>
              <a:t>Too many sources?  Too few sources?</a:t>
            </a:r>
          </a:p>
          <a:p>
            <a:r>
              <a:rPr lang="en-US" sz="2000">
                <a:solidFill>
                  <a:srgbClr val="000000"/>
                </a:solidFill>
              </a:rPr>
              <a:t>Topic too broad or too specific?</a:t>
            </a:r>
          </a:p>
          <a:p>
            <a:r>
              <a:rPr lang="en-US" sz="2000">
                <a:solidFill>
                  <a:srgbClr val="000000"/>
                </a:solidFill>
              </a:rPr>
              <a:t>What do you still need to do to hone your topic?</a:t>
            </a:r>
          </a:p>
          <a:p>
            <a:endParaRPr lang="en-US" sz="2000">
              <a:solidFill>
                <a:srgbClr val="000000"/>
              </a:solidFill>
            </a:endParaRPr>
          </a:p>
        </p:txBody>
      </p:sp>
    </p:spTree>
    <p:extLst>
      <p:ext uri="{BB962C8B-B14F-4D97-AF65-F5344CB8AC3E}">
        <p14:creationId xmlns:p14="http://schemas.microsoft.com/office/powerpoint/2010/main" val="2114882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0">
            <a:extLst>
              <a:ext uri="{FF2B5EF4-FFF2-40B4-BE49-F238E27FC236}">
                <a16:creationId xmlns:a16="http://schemas.microsoft.com/office/drawing/2014/main" id="{4037C1C0-FADA-40C7-B923-037899A24F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p:cNvSpPr>
            <a:spLocks noGrp="1"/>
          </p:cNvSpPr>
          <p:nvPr>
            <p:ph type="title"/>
          </p:nvPr>
        </p:nvSpPr>
        <p:spPr>
          <a:xfrm>
            <a:off x="5827048" y="486184"/>
            <a:ext cx="5721484" cy="1325563"/>
          </a:xfrm>
        </p:spPr>
        <p:txBody>
          <a:bodyPr>
            <a:normAutofit/>
          </a:bodyPr>
          <a:lstStyle/>
          <a:p>
            <a:r>
              <a:rPr lang="en-US" dirty="0"/>
              <a:t>Chapter Overview</a:t>
            </a:r>
          </a:p>
        </p:txBody>
      </p:sp>
      <p:pic>
        <p:nvPicPr>
          <p:cNvPr id="25" name="Picture 16">
            <a:extLst>
              <a:ext uri="{FF2B5EF4-FFF2-40B4-BE49-F238E27FC236}">
                <a16:creationId xmlns:a16="http://schemas.microsoft.com/office/drawing/2014/main" id="{08AC4A3E-E187-4E37-BBE1-D7FE6B35249B}"/>
              </a:ext>
              <a:ext uri="{C183D7F6-B498-43B3-948B-1728B52AA6E4}">
                <adec:decorative xmlns:adec="http://schemas.microsoft.com/office/drawing/2017/decorative" val="1"/>
              </a:ext>
            </a:extLst>
          </p:cNvPr>
          <p:cNvPicPr>
            <a:picLocks noChangeAspect="1"/>
          </p:cNvPicPr>
          <p:nvPr/>
        </p:nvPicPr>
        <p:blipFill rotWithShape="1">
          <a:blip r:embed="rId2"/>
          <a:srcRect l="11374" r="37223" b="1"/>
          <a:stretch/>
        </p:blipFill>
        <p:spPr>
          <a:xfrm>
            <a:off x="838200" y="643467"/>
            <a:ext cx="4261337" cy="5533496"/>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p:spPr>
      </p:pic>
      <p:sp>
        <p:nvSpPr>
          <p:cNvPr id="23" name="Arc 22">
            <a:extLst>
              <a:ext uri="{FF2B5EF4-FFF2-40B4-BE49-F238E27FC236}">
                <a16:creationId xmlns:a16="http://schemas.microsoft.com/office/drawing/2014/main" id="{4B56CC07-3AFD-4C79-AFB2-0428FBBD79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943208">
            <a:off x="-619225" y="5190398"/>
            <a:ext cx="2987899" cy="2987899"/>
          </a:xfrm>
          <a:prstGeom prst="arc">
            <a:avLst>
              <a:gd name="adj1" fmla="val 16200000"/>
              <a:gd name="adj2" fmla="val 256372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graphicFrame>
        <p:nvGraphicFramePr>
          <p:cNvPr id="5" name="Content Placeholder 2" descr="In this chapter, we will learn how to understand and evaluate the sources you find.&#10;We will also review how your research questions might change as you start reading in your area of interest and learn more.">
            <a:extLst>
              <a:ext uri="{FF2B5EF4-FFF2-40B4-BE49-F238E27FC236}">
                <a16:creationId xmlns:a16="http://schemas.microsoft.com/office/drawing/2014/main" id="{E7EC578E-46B2-4DFB-B797-4CD226437135}"/>
              </a:ext>
            </a:extLst>
          </p:cNvPr>
          <p:cNvGraphicFramePr>
            <a:graphicFrameLocks noGrp="1"/>
          </p:cNvGraphicFramePr>
          <p:nvPr>
            <p:ph idx="1"/>
            <p:extLst>
              <p:ext uri="{D42A27DB-BD31-4B8C-83A1-F6EECF244321}">
                <p14:modId xmlns:p14="http://schemas.microsoft.com/office/powerpoint/2010/main" val="448888933"/>
              </p:ext>
            </p:extLst>
          </p:nvPr>
        </p:nvGraphicFramePr>
        <p:xfrm>
          <a:off x="5827048" y="1946684"/>
          <a:ext cx="5721484"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77214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2EB492CD-616E-47F8-933B-5E2D952A0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3" name="Arc 72">
            <a:extLst>
              <a:ext uri="{FF2B5EF4-FFF2-40B4-BE49-F238E27FC236}">
                <a16:creationId xmlns:a16="http://schemas.microsoft.com/office/drawing/2014/main" id="{59383CF9-23B5-4335-9B21-1791C4CF1C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3DF1067-64E3-48FB-9188-EF9179075BD1}"/>
              </a:ext>
            </a:extLst>
          </p:cNvPr>
          <p:cNvSpPr>
            <a:spLocks noGrp="1"/>
          </p:cNvSpPr>
          <p:nvPr>
            <p:ph type="title"/>
          </p:nvPr>
        </p:nvSpPr>
        <p:spPr>
          <a:xfrm>
            <a:off x="5894962" y="479493"/>
            <a:ext cx="5458838" cy="1325563"/>
          </a:xfrm>
        </p:spPr>
        <p:txBody>
          <a:bodyPr vert="horz" lIns="91440" tIns="45720" rIns="91440" bIns="45720" rtlCol="0" anchor="ctr">
            <a:normAutofit/>
          </a:bodyPr>
          <a:lstStyle/>
          <a:p>
            <a:r>
              <a:rPr lang="en-US" kern="1200">
                <a:solidFill>
                  <a:schemeClr val="tx1"/>
                </a:solidFill>
                <a:latin typeface="+mj-lt"/>
                <a:ea typeface="+mj-ea"/>
                <a:cs typeface="+mj-cs"/>
              </a:rPr>
              <a:t>Research proposal planning</a:t>
            </a:r>
          </a:p>
        </p:txBody>
      </p:sp>
      <p:sp>
        <p:nvSpPr>
          <p:cNvPr id="75" name="Freeform: Shape 74">
            <a:extLst>
              <a:ext uri="{FF2B5EF4-FFF2-40B4-BE49-F238E27FC236}">
                <a16:creationId xmlns:a16="http://schemas.microsoft.com/office/drawing/2014/main" id="{0007FE00-9498-4706-B255-6437B0252C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2050" name="Picture 2" descr="https://lh3.googleusercontent.com/H658kZ7B7PpjE8XLCqp_ZMAZg7DSUqfCMoPlFkohc9j8D5iRt4maKMce8bKN5g13gWki3qxx73jWmCvf6RmL1ernu4Ufr5cNs86kTl5zeYUOYc8Z8Ur4MoTjqU44x-1Wk2KovK9sUFOl3rTa4N9dwYR6Mf9rcL_c0aA_KSqoYOTkiS5bTCXEjpDfpKRTBXUp8lG-YZ9PtgORn9DKMI6SjZnFVGqrJZSFsplyB4H1ioX-4CBSaDwkAKllacAd0f5TkU7UAEpjLkfXG32fkLgVcrKJ4zRpQtIN9NfhBTQy3yXP7R3AaHPwJ8dJJO2pmlfO-6rIXBl_e-su_SI5eCFqKPMbVx8bFn90Y-IGdONz4DLBlsLpz5s4Hn2Mg83nMRXHcXHUSLQ3bd3eEhhVTdDDMsiekL7A7k3Dx13FY8rRo6jhbvpcd2LcZQ9J0hCaCDdxTiXgS4QFof7o16jdQCKz2bFrlSuQLwF50W2sCApQQiXLhiTCj3KE5vrWcmDp7QHyxeIfUAq1Wu3JLJU-YcqfJDLcKeAFu-5BSqHcvzldL6aSgV-F1cVxjviSQdEeaocr3puoWzURKVwaLnXQCE2nPdHiiqlUPEqJAiQ0WR6_N8ykAU7w0ubqxgobrPDnlOY=w600-h755-no">
            <a:extLst>
              <a:ext uri="{FF2B5EF4-FFF2-40B4-BE49-F238E27FC236}">
                <a16:creationId xmlns:a16="http://schemas.microsoft.com/office/drawing/2014/main" id="{BA161CCD-CE72-4943-997D-02F846030DFC}"/>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tretch>
            <a:fillRect/>
          </a:stretch>
        </p:blipFill>
        <p:spPr bwMode="auto">
          <a:xfrm>
            <a:off x="839769" y="511293"/>
            <a:ext cx="4504207" cy="5665670"/>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5C075B7B-23B9-4D78-9B50-EC565051AE11}"/>
              </a:ext>
            </a:extLst>
          </p:cNvPr>
          <p:cNvSpPr>
            <a:spLocks noGrp="1"/>
          </p:cNvSpPr>
          <p:nvPr>
            <p:ph sz="half" idx="1"/>
          </p:nvPr>
        </p:nvSpPr>
        <p:spPr>
          <a:xfrm>
            <a:off x="5894962" y="1984443"/>
            <a:ext cx="5458838" cy="4192520"/>
          </a:xfrm>
        </p:spPr>
        <p:txBody>
          <a:bodyPr vert="horz" lIns="91440" tIns="45720" rIns="91440" bIns="45720" rtlCol="0">
            <a:normAutofit/>
          </a:bodyPr>
          <a:lstStyle/>
          <a:p>
            <a:r>
              <a:rPr lang="en-US" sz="2200" dirty="0"/>
              <a:t>What do you plan to study?</a:t>
            </a:r>
          </a:p>
          <a:p>
            <a:r>
              <a:rPr lang="en-US" sz="2200" dirty="0"/>
              <a:t>Why is that topic important?</a:t>
            </a:r>
          </a:p>
          <a:p>
            <a:r>
              <a:rPr lang="en-US" sz="2200" dirty="0"/>
              <a:t>What do we already know about this topic?</a:t>
            </a:r>
          </a:p>
          <a:p>
            <a:r>
              <a:rPr lang="en-US" sz="2200" dirty="0"/>
              <a:t>What will your research project add to what we already know?</a:t>
            </a:r>
          </a:p>
          <a:p>
            <a:r>
              <a:rPr lang="en-US" sz="2200" dirty="0"/>
              <a:t>How will you gather and analyze your data?</a:t>
            </a:r>
          </a:p>
          <a:p>
            <a:pPr marL="0"/>
            <a:endParaRPr lang="en-US" sz="2200" i="1" dirty="0"/>
          </a:p>
          <a:p>
            <a:pPr marL="0" indent="0">
              <a:buNone/>
            </a:pPr>
            <a:r>
              <a:rPr lang="en-US" sz="2200" i="1" dirty="0"/>
              <a:t>Basically, a research proposal is the introduction and methods section of an empirical journal article…</a:t>
            </a:r>
          </a:p>
        </p:txBody>
      </p:sp>
    </p:spTree>
    <p:extLst>
      <p:ext uri="{BB962C8B-B14F-4D97-AF65-F5344CB8AC3E}">
        <p14:creationId xmlns:p14="http://schemas.microsoft.com/office/powerpoint/2010/main" val="64216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335D670-B3E3-4296-97EC-B39BA6D50599}"/>
              </a:ext>
            </a:extLst>
          </p:cNvPr>
          <p:cNvSpPr>
            <a:spLocks noGrp="1"/>
          </p:cNvSpPr>
          <p:nvPr>
            <p:ph type="title"/>
          </p:nvPr>
        </p:nvSpPr>
        <p:spPr/>
        <p:txBody>
          <a:bodyPr/>
          <a:lstStyle/>
          <a:p>
            <a:r>
              <a:rPr lang="en-US" b="1" dirty="0"/>
              <a:t>Research proposal sections</a:t>
            </a:r>
          </a:p>
        </p:txBody>
      </p:sp>
      <p:sp>
        <p:nvSpPr>
          <p:cNvPr id="8" name="Text Placeholder 7">
            <a:extLst>
              <a:ext uri="{FF2B5EF4-FFF2-40B4-BE49-F238E27FC236}">
                <a16:creationId xmlns:a16="http://schemas.microsoft.com/office/drawing/2014/main" id="{9EA5A2F2-24A6-4EC2-88D2-7059C9C3088E}"/>
              </a:ext>
            </a:extLst>
          </p:cNvPr>
          <p:cNvSpPr>
            <a:spLocks noGrp="1"/>
          </p:cNvSpPr>
          <p:nvPr>
            <p:ph type="body" idx="1"/>
          </p:nvPr>
        </p:nvSpPr>
        <p:spPr>
          <a:xfrm>
            <a:off x="839788" y="1455533"/>
            <a:ext cx="5157787" cy="551398"/>
          </a:xfrm>
          <a:solidFill>
            <a:schemeClr val="accent4">
              <a:lumMod val="60000"/>
              <a:lumOff val="40000"/>
            </a:schemeClr>
          </a:solidFill>
        </p:spPr>
        <p:txBody>
          <a:bodyPr/>
          <a:lstStyle/>
          <a:p>
            <a:r>
              <a:rPr lang="en-US" dirty="0"/>
              <a:t>Part 1 (Chapters 1-8)</a:t>
            </a:r>
          </a:p>
        </p:txBody>
      </p:sp>
      <p:sp>
        <p:nvSpPr>
          <p:cNvPr id="6" name="Content Placeholder 5">
            <a:extLst>
              <a:ext uri="{FF2B5EF4-FFF2-40B4-BE49-F238E27FC236}">
                <a16:creationId xmlns:a16="http://schemas.microsoft.com/office/drawing/2014/main" id="{AAC1DF4C-AA8D-482D-A166-CFFB8E022269}"/>
              </a:ext>
            </a:extLst>
          </p:cNvPr>
          <p:cNvSpPr>
            <a:spLocks noGrp="1"/>
          </p:cNvSpPr>
          <p:nvPr>
            <p:ph sz="half" idx="2"/>
          </p:nvPr>
        </p:nvSpPr>
        <p:spPr>
          <a:xfrm>
            <a:off x="839789" y="2294248"/>
            <a:ext cx="5157786" cy="3626867"/>
          </a:xfrm>
        </p:spPr>
        <p:txBody>
          <a:bodyPr>
            <a:normAutofit/>
          </a:bodyPr>
          <a:lstStyle/>
          <a:p>
            <a:pPr marL="0" lvl="0" indent="0">
              <a:buNone/>
            </a:pPr>
            <a:r>
              <a:rPr lang="en-US" sz="2400" b="1" dirty="0"/>
              <a:t>Problem Statement (1-2 paragraphs)</a:t>
            </a:r>
          </a:p>
          <a:p>
            <a:pPr lvl="1"/>
            <a:r>
              <a:rPr lang="en-US" dirty="0"/>
              <a:t>What problem does your proposal address?</a:t>
            </a:r>
            <a:endParaRPr lang="en-US" b="1" dirty="0"/>
          </a:p>
          <a:p>
            <a:pPr marL="0" lvl="0" indent="0">
              <a:buNone/>
            </a:pPr>
            <a:r>
              <a:rPr lang="en-US" sz="2400" b="1" dirty="0"/>
              <a:t>Literature Review </a:t>
            </a:r>
          </a:p>
          <a:p>
            <a:pPr lvl="1"/>
            <a:r>
              <a:rPr lang="en-US" dirty="0"/>
              <a:t>What do we already know? </a:t>
            </a:r>
          </a:p>
          <a:p>
            <a:pPr lvl="1"/>
            <a:r>
              <a:rPr lang="en-US" dirty="0"/>
              <a:t>What do we need to know?</a:t>
            </a:r>
          </a:p>
          <a:p>
            <a:pPr lvl="1"/>
            <a:r>
              <a:rPr lang="en-US" dirty="0"/>
              <a:t>Gaps in literature</a:t>
            </a:r>
            <a:endParaRPr lang="en-US" b="1" dirty="0"/>
          </a:p>
          <a:p>
            <a:pPr marL="0" lvl="0" indent="0">
              <a:buNone/>
            </a:pPr>
            <a:r>
              <a:rPr lang="en-US" sz="2400" b="1" dirty="0"/>
              <a:t>Research question and hypothesis</a:t>
            </a:r>
          </a:p>
          <a:p>
            <a:endParaRPr lang="en-US" sz="2400" dirty="0"/>
          </a:p>
        </p:txBody>
      </p:sp>
      <p:sp>
        <p:nvSpPr>
          <p:cNvPr id="9" name="Text Placeholder 8">
            <a:extLst>
              <a:ext uri="{FF2B5EF4-FFF2-40B4-BE49-F238E27FC236}">
                <a16:creationId xmlns:a16="http://schemas.microsoft.com/office/drawing/2014/main" id="{619BF8FE-9A54-445C-BFB7-BC214F59617D}"/>
              </a:ext>
            </a:extLst>
          </p:cNvPr>
          <p:cNvSpPr>
            <a:spLocks noGrp="1"/>
          </p:cNvSpPr>
          <p:nvPr>
            <p:ph type="body" sz="quarter" idx="3"/>
          </p:nvPr>
        </p:nvSpPr>
        <p:spPr>
          <a:xfrm>
            <a:off x="6421313" y="1455532"/>
            <a:ext cx="5183188" cy="551398"/>
          </a:xfrm>
          <a:solidFill>
            <a:schemeClr val="accent6"/>
          </a:solidFill>
        </p:spPr>
        <p:txBody>
          <a:bodyPr/>
          <a:lstStyle/>
          <a:p>
            <a:r>
              <a:rPr lang="en-US" dirty="0"/>
              <a:t>Part 2 (Chapters 9-15)</a:t>
            </a:r>
          </a:p>
        </p:txBody>
      </p:sp>
      <p:sp>
        <p:nvSpPr>
          <p:cNvPr id="10" name="Content Placeholder 9">
            <a:extLst>
              <a:ext uri="{FF2B5EF4-FFF2-40B4-BE49-F238E27FC236}">
                <a16:creationId xmlns:a16="http://schemas.microsoft.com/office/drawing/2014/main" id="{CF315BFF-5795-474D-AFF9-53EBC4EEFCCB}"/>
              </a:ext>
            </a:extLst>
          </p:cNvPr>
          <p:cNvSpPr>
            <a:spLocks noGrp="1"/>
          </p:cNvSpPr>
          <p:nvPr>
            <p:ph sz="quarter" idx="4"/>
          </p:nvPr>
        </p:nvSpPr>
        <p:spPr>
          <a:xfrm>
            <a:off x="6421313" y="2125683"/>
            <a:ext cx="5157786" cy="4144488"/>
          </a:xfrm>
        </p:spPr>
        <p:txBody>
          <a:bodyPr>
            <a:normAutofit/>
          </a:bodyPr>
          <a:lstStyle/>
          <a:p>
            <a:pPr marL="0" indent="0">
              <a:buNone/>
            </a:pPr>
            <a:r>
              <a:rPr lang="en-US" sz="2400" b="1" dirty="0"/>
              <a:t>Methods</a:t>
            </a:r>
          </a:p>
          <a:p>
            <a:pPr marL="0" indent="0">
              <a:buNone/>
            </a:pPr>
            <a:r>
              <a:rPr lang="en-US" sz="2400" dirty="0"/>
              <a:t>Proposal for how to collect and analyze data on this problem:</a:t>
            </a:r>
          </a:p>
          <a:p>
            <a:r>
              <a:rPr lang="en-US" sz="2400" dirty="0"/>
              <a:t>Design and sampling</a:t>
            </a:r>
          </a:p>
          <a:p>
            <a:r>
              <a:rPr lang="en-US" sz="2400" dirty="0"/>
              <a:t>Ethical considerations</a:t>
            </a:r>
          </a:p>
          <a:p>
            <a:r>
              <a:rPr lang="en-US" sz="2400" dirty="0"/>
              <a:t>Measures and ideas for data analysis</a:t>
            </a:r>
          </a:p>
          <a:p>
            <a:r>
              <a:rPr lang="en-US" sz="2400" dirty="0"/>
              <a:t>Critique of methodology</a:t>
            </a:r>
          </a:p>
          <a:p>
            <a:r>
              <a:rPr lang="en-US" sz="2400" dirty="0"/>
              <a:t>Implications and conclusion</a:t>
            </a:r>
          </a:p>
          <a:p>
            <a:pPr marL="0" indent="0">
              <a:buNone/>
            </a:pPr>
            <a:r>
              <a:rPr lang="en-US" sz="2400" b="1" dirty="0"/>
              <a:t>References</a:t>
            </a:r>
          </a:p>
        </p:txBody>
      </p:sp>
    </p:spTree>
    <p:extLst>
      <p:ext uri="{BB962C8B-B14F-4D97-AF65-F5344CB8AC3E}">
        <p14:creationId xmlns:p14="http://schemas.microsoft.com/office/powerpoint/2010/main" val="537926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DDE63F6F-9463-4AE9-85AB-A62B3FE40CE4}"/>
              </a:ext>
            </a:extLst>
          </p:cNvPr>
          <p:cNvSpPr>
            <a:spLocks noGrp="1"/>
          </p:cNvSpPr>
          <p:nvPr>
            <p:ph type="title"/>
          </p:nvPr>
        </p:nvSpPr>
        <p:spPr>
          <a:xfrm>
            <a:off x="838200" y="365125"/>
            <a:ext cx="5558489" cy="1325563"/>
          </a:xfrm>
        </p:spPr>
        <p:txBody>
          <a:bodyPr>
            <a:normAutofit/>
          </a:bodyPr>
          <a:lstStyle/>
          <a:p>
            <a:r>
              <a:rPr lang="en-US" dirty="0"/>
              <a:t>When are research proposals used?</a:t>
            </a:r>
          </a:p>
        </p:txBody>
      </p:sp>
      <p:sp>
        <p:nvSpPr>
          <p:cNvPr id="24" name="Freeform: Shape 23">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 name="Content Placeholder 7">
            <a:extLst>
              <a:ext uri="{FF2B5EF4-FFF2-40B4-BE49-F238E27FC236}">
                <a16:creationId xmlns:a16="http://schemas.microsoft.com/office/drawing/2014/main" id="{BA14668F-355D-4D28-B192-887FBBAA0CA2}"/>
              </a:ext>
            </a:extLst>
          </p:cNvPr>
          <p:cNvSpPr>
            <a:spLocks noGrp="1"/>
          </p:cNvSpPr>
          <p:nvPr>
            <p:ph idx="1"/>
          </p:nvPr>
        </p:nvSpPr>
        <p:spPr>
          <a:xfrm>
            <a:off x="838200" y="1825625"/>
            <a:ext cx="5558489" cy="4667250"/>
          </a:xfrm>
        </p:spPr>
        <p:txBody>
          <a:bodyPr>
            <a:normAutofit fontScale="92500" lnSpcReduction="10000"/>
          </a:bodyPr>
          <a:lstStyle/>
          <a:p>
            <a:r>
              <a:rPr lang="en-US" sz="2000" dirty="0"/>
              <a:t>To seek funding for research</a:t>
            </a:r>
          </a:p>
          <a:p>
            <a:r>
              <a:rPr lang="en-US" sz="2000" dirty="0"/>
              <a:t>To seek approval for research (at an institution like EKU)</a:t>
            </a:r>
          </a:p>
          <a:p>
            <a:r>
              <a:rPr lang="en-US" sz="2000" dirty="0"/>
              <a:t>To seek other support for research (i.e., grants, state funds)</a:t>
            </a:r>
          </a:p>
          <a:p>
            <a:pPr marL="0" indent="0">
              <a:buNone/>
            </a:pPr>
            <a:endParaRPr lang="en-US" sz="2000" i="1" dirty="0"/>
          </a:p>
          <a:p>
            <a:pPr marL="0" indent="0">
              <a:buNone/>
            </a:pPr>
            <a:r>
              <a:rPr lang="en-US" sz="2000" i="1" dirty="0"/>
              <a:t>We use the research proposal to focus inquiry on a specific topic and apply research skills.</a:t>
            </a:r>
          </a:p>
          <a:p>
            <a:pPr marL="0" indent="0">
              <a:buNone/>
            </a:pPr>
            <a:endParaRPr lang="en-US" sz="2000" dirty="0"/>
          </a:p>
          <a:p>
            <a:pPr marL="0" indent="0">
              <a:buNone/>
            </a:pPr>
            <a:r>
              <a:rPr lang="en-US" sz="2000" b="1" dirty="0"/>
              <a:t>Social workers use research (proposal) skills when they…</a:t>
            </a:r>
          </a:p>
          <a:p>
            <a:pPr lvl="1"/>
            <a:r>
              <a:rPr lang="en-US" sz="2000" dirty="0"/>
              <a:t>Conduct a program evaluation</a:t>
            </a:r>
          </a:p>
          <a:p>
            <a:pPr lvl="1"/>
            <a:r>
              <a:rPr lang="en-US" sz="2000" dirty="0"/>
              <a:t>Conduct a community scan</a:t>
            </a:r>
          </a:p>
          <a:p>
            <a:pPr lvl="1"/>
            <a:r>
              <a:rPr lang="en-US" sz="2000" dirty="0"/>
              <a:t>Apply for grants.  Conduct grant reporting.</a:t>
            </a:r>
          </a:p>
          <a:p>
            <a:pPr lvl="1"/>
            <a:r>
              <a:rPr lang="en-US" sz="2000" dirty="0"/>
              <a:t>Advocate for changes to policies and programs</a:t>
            </a:r>
          </a:p>
        </p:txBody>
      </p:sp>
      <p:sp>
        <p:nvSpPr>
          <p:cNvPr id="26" name="Oval 25">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Block Arc 27">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0" name="Freeform: Shape 29">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32" name="Straight Connector 31">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34" name="Freeform: Shape 33">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36" name="Arc 35">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8" name="Freeform: Shape 37">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68757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460B0EFB-53ED-4F35-B05D-F658EA021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 name="Title 6">
            <a:extLst>
              <a:ext uri="{FF2B5EF4-FFF2-40B4-BE49-F238E27FC236}">
                <a16:creationId xmlns:a16="http://schemas.microsoft.com/office/drawing/2014/main" id="{5B85C125-009D-42D6-BDDD-EDB3E56ABCB1}"/>
              </a:ext>
              <a:ext uri="{C183D7F6-B498-43B3-948B-1728B52AA6E4}">
                <adec:decorative xmlns:adec="http://schemas.microsoft.com/office/drawing/2017/decorative" val="0"/>
              </a:ext>
            </a:extLst>
          </p:cNvPr>
          <p:cNvSpPr>
            <a:spLocks noGrp="1"/>
          </p:cNvSpPr>
          <p:nvPr>
            <p:ph type="title"/>
          </p:nvPr>
        </p:nvSpPr>
        <p:spPr>
          <a:xfrm>
            <a:off x="5827048" y="407987"/>
            <a:ext cx="5721484" cy="1325563"/>
          </a:xfrm>
        </p:spPr>
        <p:txBody>
          <a:bodyPr>
            <a:normAutofit/>
          </a:bodyPr>
          <a:lstStyle/>
          <a:p>
            <a:r>
              <a:rPr lang="en-US" dirty="0"/>
              <a:t>What is a research proposal?</a:t>
            </a:r>
          </a:p>
        </p:txBody>
      </p:sp>
      <p:pic>
        <p:nvPicPr>
          <p:cNvPr id="2" name="Picture 1" descr="Twenty tips for writing a research proposal ...">
            <a:extLst>
              <a:ext uri="{C183D7F6-B498-43B3-948B-1728B52AA6E4}">
                <adec:decorative xmlns:adec="http://schemas.microsoft.com/office/drawing/2017/decorative" val="0"/>
              </a:ext>
            </a:extLst>
          </p:cNvPr>
          <p:cNvPicPr>
            <a:picLocks noChangeAspect="1"/>
          </p:cNvPicPr>
          <p:nvPr/>
        </p:nvPicPr>
        <p:blipFill rotWithShape="1">
          <a:blip r:embed="rId2">
            <a:extLst>
              <a:ext uri="{28A0092B-C50C-407E-A947-70E740481C1C}">
                <a14:useLocalDpi xmlns:a14="http://schemas.microsoft.com/office/drawing/2010/main" val="0"/>
              </a:ext>
            </a:extLst>
          </a:blip>
          <a:srcRect l="7900" r="42363" b="1"/>
          <a:stretch/>
        </p:blipFill>
        <p:spPr>
          <a:xfrm>
            <a:off x="-7366" y="10"/>
            <a:ext cx="4855591" cy="6857990"/>
          </a:xfrm>
          <a:custGeom>
            <a:avLst/>
            <a:gdLst/>
            <a:ahLst/>
            <a:cxnLst/>
            <a:rect l="l" t="t" r="r" b="b"/>
            <a:pathLst>
              <a:path w="4636517" h="6858000">
                <a:moveTo>
                  <a:pt x="0" y="0"/>
                </a:moveTo>
                <a:lnTo>
                  <a:pt x="4636517" y="0"/>
                </a:lnTo>
                <a:lnTo>
                  <a:pt x="4636517" y="6858000"/>
                </a:lnTo>
                <a:lnTo>
                  <a:pt x="0" y="6858000"/>
                </a:lnTo>
                <a:close/>
              </a:path>
            </a:pathLst>
          </a:custGeom>
        </p:spPr>
      </p:pic>
      <p:sp>
        <p:nvSpPr>
          <p:cNvPr id="15" name="!!Arc">
            <a:extLst>
              <a:ext uri="{FF2B5EF4-FFF2-40B4-BE49-F238E27FC236}">
                <a16:creationId xmlns:a16="http://schemas.microsoft.com/office/drawing/2014/main" id="{835EF3DD-7D43-4A27-8967-A92FD8CC93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73531" y="407987"/>
            <a:ext cx="2987899" cy="2987899"/>
          </a:xfrm>
          <a:prstGeom prst="arc">
            <a:avLst>
              <a:gd name="adj1" fmla="val 16200000"/>
              <a:gd name="adj2" fmla="val 256372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8" name="Content Placeholder 7">
            <a:extLst>
              <a:ext uri="{FF2B5EF4-FFF2-40B4-BE49-F238E27FC236}">
                <a16:creationId xmlns:a16="http://schemas.microsoft.com/office/drawing/2014/main" id="{706BF656-2812-42DE-B762-19E86636D43F}"/>
              </a:ext>
              <a:ext uri="{C183D7F6-B498-43B3-948B-1728B52AA6E4}">
                <adec:decorative xmlns:adec="http://schemas.microsoft.com/office/drawing/2017/decorative" val="1"/>
              </a:ext>
            </a:extLst>
          </p:cNvPr>
          <p:cNvSpPr>
            <a:spLocks noGrp="1"/>
          </p:cNvSpPr>
          <p:nvPr>
            <p:ph idx="1"/>
          </p:nvPr>
        </p:nvSpPr>
        <p:spPr>
          <a:xfrm>
            <a:off x="5827048" y="1868487"/>
            <a:ext cx="5721484" cy="4351338"/>
          </a:xfrm>
        </p:spPr>
        <p:txBody>
          <a:bodyPr>
            <a:normAutofit/>
          </a:bodyPr>
          <a:lstStyle/>
          <a:p>
            <a:r>
              <a:rPr lang="en-US" sz="2400" dirty="0"/>
              <a:t>First step: finding literature to respond to a question about a social challenge or issue</a:t>
            </a:r>
          </a:p>
          <a:p>
            <a:r>
              <a:rPr lang="en-US" sz="2400" dirty="0"/>
              <a:t>Second step: reading and interpreting research literature</a:t>
            </a:r>
          </a:p>
          <a:p>
            <a:r>
              <a:rPr lang="en-US" sz="2400" dirty="0"/>
              <a:t>Third step: synthesizing literature so you can use it in practice</a:t>
            </a:r>
          </a:p>
          <a:p>
            <a:endParaRPr lang="en-US" sz="2400" dirty="0"/>
          </a:p>
          <a:p>
            <a:pPr marL="0" indent="0">
              <a:buNone/>
            </a:pPr>
            <a:r>
              <a:rPr lang="en-US" sz="2400" dirty="0"/>
              <a:t>We will work through each of these steps during our course and produce a research study proposal at the end of the class!</a:t>
            </a:r>
          </a:p>
        </p:txBody>
      </p:sp>
    </p:spTree>
    <p:extLst>
      <p:ext uri="{BB962C8B-B14F-4D97-AF65-F5344CB8AC3E}">
        <p14:creationId xmlns:p14="http://schemas.microsoft.com/office/powerpoint/2010/main" val="1808802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1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940987D-2AF2-44E1-B855-1300A728894D}"/>
              </a:ext>
            </a:extLst>
          </p:cNvPr>
          <p:cNvSpPr>
            <a:spLocks noGrp="1"/>
          </p:cNvSpPr>
          <p:nvPr>
            <p:ph type="title"/>
          </p:nvPr>
        </p:nvSpPr>
        <p:spPr>
          <a:xfrm>
            <a:off x="686834" y="1153572"/>
            <a:ext cx="3200400" cy="4461163"/>
          </a:xfrm>
        </p:spPr>
        <p:txBody>
          <a:bodyPr>
            <a:normAutofit/>
          </a:bodyPr>
          <a:lstStyle/>
          <a:p>
            <a:r>
              <a:rPr lang="en-US" sz="3700" dirty="0">
                <a:solidFill>
                  <a:srgbClr val="FFFFFF"/>
                </a:solidFill>
              </a:rPr>
              <a:t>Conceptualizing a project: Example - Studying Social Worker Burnout</a:t>
            </a:r>
          </a:p>
        </p:txBody>
      </p:sp>
      <p:sp>
        <p:nvSpPr>
          <p:cNvPr id="24"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5" name="Content Placeholder 2">
            <a:extLst>
              <a:ext uri="{FF2B5EF4-FFF2-40B4-BE49-F238E27FC236}">
                <a16:creationId xmlns:a16="http://schemas.microsoft.com/office/drawing/2014/main" id="{A448EC0E-4A01-40D1-B88C-4CE9103B78AE}"/>
              </a:ext>
            </a:extLst>
          </p:cNvPr>
          <p:cNvSpPr>
            <a:spLocks noGrp="1"/>
          </p:cNvSpPr>
          <p:nvPr>
            <p:ph idx="1"/>
          </p:nvPr>
        </p:nvSpPr>
        <p:spPr>
          <a:xfrm>
            <a:off x="4447308" y="591344"/>
            <a:ext cx="6906491" cy="5585619"/>
          </a:xfrm>
        </p:spPr>
        <p:txBody>
          <a:bodyPr anchor="ctr">
            <a:normAutofit/>
          </a:bodyPr>
          <a:lstStyle/>
          <a:p>
            <a:pPr marL="0" indent="0">
              <a:buNone/>
            </a:pPr>
            <a:r>
              <a:rPr lang="en-US" sz="2400" dirty="0"/>
              <a:t>First step: finding literature</a:t>
            </a:r>
          </a:p>
          <a:p>
            <a:pPr marL="0" indent="0">
              <a:buNone/>
            </a:pPr>
            <a:r>
              <a:rPr lang="en-US" sz="2400" dirty="0"/>
              <a:t>Second step: reading literature</a:t>
            </a:r>
          </a:p>
          <a:p>
            <a:pPr marL="0" indent="0">
              <a:buNone/>
            </a:pPr>
            <a:r>
              <a:rPr lang="en-US" sz="2400" dirty="0"/>
              <a:t>Third step: synthesizing literature</a:t>
            </a:r>
          </a:p>
          <a:p>
            <a:pPr marL="0" indent="0">
              <a:buNone/>
            </a:pPr>
            <a:endParaRPr lang="en-US" sz="2400" dirty="0"/>
          </a:p>
          <a:p>
            <a:pPr marL="0" indent="0">
              <a:buNone/>
            </a:pPr>
            <a:r>
              <a:rPr lang="en-US" sz="2400" dirty="0"/>
              <a:t>Let’s take the topic of burnout in social work as an example.  </a:t>
            </a:r>
          </a:p>
          <a:p>
            <a:endParaRPr lang="en-US" sz="2400" dirty="0"/>
          </a:p>
          <a:p>
            <a:r>
              <a:rPr lang="en-US" sz="2400" dirty="0"/>
              <a:t>How do you feel about this topic?</a:t>
            </a:r>
          </a:p>
          <a:p>
            <a:r>
              <a:rPr lang="en-US" sz="2400" dirty="0"/>
              <a:t>What do you already know?</a:t>
            </a:r>
          </a:p>
          <a:p>
            <a:r>
              <a:rPr lang="en-US" sz="2400" dirty="0"/>
              <a:t>Do you have any biases about it?</a:t>
            </a:r>
          </a:p>
          <a:p>
            <a:endParaRPr lang="en-US" sz="2400" dirty="0"/>
          </a:p>
          <a:p>
            <a:r>
              <a:rPr lang="en-US" sz="2400" dirty="0"/>
              <a:t>What kind of literature should we look for?</a:t>
            </a:r>
          </a:p>
        </p:txBody>
      </p:sp>
    </p:spTree>
    <p:extLst>
      <p:ext uri="{BB962C8B-B14F-4D97-AF65-F5344CB8AC3E}">
        <p14:creationId xmlns:p14="http://schemas.microsoft.com/office/powerpoint/2010/main" val="2769950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6572D-4A80-4671-84C1-3BE3C3E09366}"/>
              </a:ext>
            </a:extLst>
          </p:cNvPr>
          <p:cNvSpPr>
            <a:spLocks noGrp="1"/>
          </p:cNvSpPr>
          <p:nvPr>
            <p:ph type="title"/>
          </p:nvPr>
        </p:nvSpPr>
        <p:spPr>
          <a:xfrm>
            <a:off x="583114" y="360363"/>
            <a:ext cx="10946898" cy="1031557"/>
          </a:xfrm>
        </p:spPr>
        <p:txBody>
          <a:bodyPr>
            <a:normAutofit fontScale="90000"/>
          </a:bodyPr>
          <a:lstStyle/>
          <a:p>
            <a:r>
              <a:rPr lang="en-US" dirty="0"/>
              <a:t>Conceptualizing a Project on Social Worker Burnout</a:t>
            </a:r>
          </a:p>
        </p:txBody>
      </p:sp>
      <p:sp>
        <p:nvSpPr>
          <p:cNvPr id="9" name="Rectangle 8">
            <a:extLst>
              <a:ext uri="{FF2B5EF4-FFF2-40B4-BE49-F238E27FC236}">
                <a16:creationId xmlns:a16="http://schemas.microsoft.com/office/drawing/2014/main" id="{4D3BC5D3-9C9E-4720-AAEE-76D3A6306F2D}"/>
              </a:ext>
            </a:extLst>
          </p:cNvPr>
          <p:cNvSpPr/>
          <p:nvPr/>
        </p:nvSpPr>
        <p:spPr>
          <a:xfrm>
            <a:off x="583114" y="1391920"/>
            <a:ext cx="5566612" cy="954107"/>
          </a:xfrm>
          <a:prstGeom prst="rect">
            <a:avLst/>
          </a:prstGeom>
          <a:solidFill>
            <a:schemeClr val="accent4">
              <a:lumMod val="60000"/>
              <a:lumOff val="40000"/>
            </a:schemeClr>
          </a:solidFill>
        </p:spPr>
        <p:txBody>
          <a:bodyPr wrap="square">
            <a:spAutoFit/>
          </a:bodyPr>
          <a:lstStyle/>
          <a:p>
            <a:r>
              <a:rPr lang="en-US" sz="2800" dirty="0"/>
              <a:t>Let’s find some literature on </a:t>
            </a:r>
            <a:r>
              <a:rPr lang="en-US" sz="2800" dirty="0" err="1"/>
              <a:t>SWer</a:t>
            </a:r>
            <a:r>
              <a:rPr lang="en-US" sz="2800" dirty="0"/>
              <a:t> burnout:</a:t>
            </a:r>
          </a:p>
        </p:txBody>
      </p:sp>
      <p:sp>
        <p:nvSpPr>
          <p:cNvPr id="3" name="Content Placeholder 2">
            <a:extLst>
              <a:ext uri="{FF2B5EF4-FFF2-40B4-BE49-F238E27FC236}">
                <a16:creationId xmlns:a16="http://schemas.microsoft.com/office/drawing/2014/main" id="{1311C3E9-F89B-489D-AE28-29BB9B70770A}"/>
              </a:ext>
            </a:extLst>
          </p:cNvPr>
          <p:cNvSpPr>
            <a:spLocks noGrp="1"/>
          </p:cNvSpPr>
          <p:nvPr>
            <p:ph sz="half" idx="2"/>
          </p:nvPr>
        </p:nvSpPr>
        <p:spPr>
          <a:xfrm>
            <a:off x="583114" y="2693335"/>
            <a:ext cx="5512886" cy="3671839"/>
          </a:xfrm>
        </p:spPr>
        <p:txBody>
          <a:bodyPr>
            <a:normAutofit fontScale="85000" lnSpcReduction="20000"/>
          </a:bodyPr>
          <a:lstStyle/>
          <a:p>
            <a:pPr marL="514350" indent="-514350">
              <a:buFont typeface="+mj-lt"/>
              <a:buAutoNum type="arabicPeriod"/>
            </a:pPr>
            <a:r>
              <a:rPr lang="en-US" dirty="0"/>
              <a:t>Keywords – what words would you use to help search for SW burnout?</a:t>
            </a:r>
          </a:p>
          <a:p>
            <a:pPr marL="514350" indent="-514350">
              <a:buFont typeface="+mj-lt"/>
              <a:buAutoNum type="arabicPeriod"/>
            </a:pPr>
            <a:r>
              <a:rPr lang="en-US" dirty="0"/>
              <a:t>Finding a database – google scholar, EKU libraries, </a:t>
            </a:r>
            <a:r>
              <a:rPr lang="en-US" dirty="0" err="1"/>
              <a:t>etc</a:t>
            </a:r>
            <a:r>
              <a:rPr lang="en-US" dirty="0"/>
              <a:t>…</a:t>
            </a:r>
          </a:p>
          <a:p>
            <a:pPr marL="514350" indent="-514350">
              <a:buFont typeface="+mj-lt"/>
              <a:buAutoNum type="arabicPeriod"/>
            </a:pPr>
            <a:r>
              <a:rPr lang="en-US" dirty="0"/>
              <a:t>Skimming abstracts – does this article give me needed information? </a:t>
            </a:r>
          </a:p>
          <a:p>
            <a:pPr marL="514350" indent="-514350">
              <a:buFont typeface="+mj-lt"/>
              <a:buAutoNum type="arabicPeriod"/>
            </a:pPr>
            <a:r>
              <a:rPr lang="en-US" dirty="0"/>
              <a:t>Look for authors and journal names</a:t>
            </a:r>
          </a:p>
          <a:p>
            <a:pPr marL="514350" indent="-514350">
              <a:buFont typeface="+mj-lt"/>
              <a:buAutoNum type="arabicPeriod"/>
            </a:pPr>
            <a:r>
              <a:rPr lang="en-US" dirty="0"/>
              <a:t>Examine references of other article ideas</a:t>
            </a:r>
          </a:p>
          <a:p>
            <a:pPr marL="514350" indent="-514350">
              <a:buFont typeface="+mj-lt"/>
              <a:buAutoNum type="arabicPeriod"/>
            </a:pPr>
            <a:r>
              <a:rPr lang="en-US" dirty="0"/>
              <a:t>Search for meta analyses and systematic reviews</a:t>
            </a:r>
          </a:p>
        </p:txBody>
      </p:sp>
      <p:graphicFrame>
        <p:nvGraphicFramePr>
          <p:cNvPr id="13" name="Content Placeholder 6" descr="Consider: &#10;How specific is our focus? What literature is relevant?&#10;Social work only? Specific Context?&#10;Human services, health professions, etc.?&#10;What is our working definition for burnout? Is there a better one?&#10;How about a theory for burnout?&#10;What are some causes and effects of burnout? What is burnout associated with?">
            <a:extLst>
              <a:ext uri="{FF2B5EF4-FFF2-40B4-BE49-F238E27FC236}">
                <a16:creationId xmlns:a16="http://schemas.microsoft.com/office/drawing/2014/main" id="{71555462-6269-435B-8364-31ADF798CEB6}"/>
              </a:ext>
            </a:extLst>
          </p:cNvPr>
          <p:cNvGraphicFramePr>
            <a:graphicFrameLocks noGrp="1"/>
          </p:cNvGraphicFramePr>
          <p:nvPr>
            <p:ph sz="quarter" idx="4"/>
            <p:extLst>
              <p:ext uri="{D42A27DB-BD31-4B8C-83A1-F6EECF244321}">
                <p14:modId xmlns:p14="http://schemas.microsoft.com/office/powerpoint/2010/main" val="3253482538"/>
              </p:ext>
            </p:extLst>
          </p:nvPr>
        </p:nvGraphicFramePr>
        <p:xfrm>
          <a:off x="6695440" y="1391920"/>
          <a:ext cx="4976812" cy="48158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581565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8B717-581B-4AE6-A6AC-C98A555A423E}"/>
              </a:ext>
            </a:extLst>
          </p:cNvPr>
          <p:cNvSpPr>
            <a:spLocks noGrp="1"/>
          </p:cNvSpPr>
          <p:nvPr>
            <p:ph type="title"/>
          </p:nvPr>
        </p:nvSpPr>
        <p:spPr>
          <a:xfrm>
            <a:off x="1615440" y="375990"/>
            <a:ext cx="8920480" cy="579967"/>
          </a:xfrm>
        </p:spPr>
        <p:txBody>
          <a:bodyPr>
            <a:normAutofit fontScale="90000"/>
          </a:bodyPr>
          <a:lstStyle/>
          <a:p>
            <a:r>
              <a:rPr lang="en-US" dirty="0"/>
              <a:t>Is it an Empirical or Non-empirical Article?</a:t>
            </a:r>
          </a:p>
        </p:txBody>
      </p:sp>
      <p:sp>
        <p:nvSpPr>
          <p:cNvPr id="3" name="Text Placeholder 2">
            <a:extLst>
              <a:ext uri="{FF2B5EF4-FFF2-40B4-BE49-F238E27FC236}">
                <a16:creationId xmlns:a16="http://schemas.microsoft.com/office/drawing/2014/main" id="{2ED1ED0D-77C3-4A35-ADB4-C262C8DB24D0}"/>
              </a:ext>
            </a:extLst>
          </p:cNvPr>
          <p:cNvSpPr>
            <a:spLocks noGrp="1"/>
          </p:cNvSpPr>
          <p:nvPr>
            <p:ph type="body" idx="1"/>
          </p:nvPr>
        </p:nvSpPr>
        <p:spPr>
          <a:xfrm>
            <a:off x="569912" y="1066116"/>
            <a:ext cx="6806248" cy="338137"/>
          </a:xfrm>
          <a:solidFill>
            <a:schemeClr val="accent2">
              <a:lumMod val="60000"/>
              <a:lumOff val="40000"/>
            </a:schemeClr>
          </a:solidFill>
        </p:spPr>
        <p:txBody>
          <a:bodyPr>
            <a:normAutofit fontScale="85000" lnSpcReduction="20000"/>
          </a:bodyPr>
          <a:lstStyle/>
          <a:p>
            <a:pPr algn="ctr"/>
            <a:r>
              <a:rPr lang="en-US" dirty="0"/>
              <a:t>Empirical Articles</a:t>
            </a:r>
          </a:p>
        </p:txBody>
      </p:sp>
      <p:sp>
        <p:nvSpPr>
          <p:cNvPr id="4" name="Content Placeholder 3">
            <a:extLst>
              <a:ext uri="{FF2B5EF4-FFF2-40B4-BE49-F238E27FC236}">
                <a16:creationId xmlns:a16="http://schemas.microsoft.com/office/drawing/2014/main" id="{C6701F38-DBCD-415A-9506-6B9A7849711B}"/>
              </a:ext>
            </a:extLst>
          </p:cNvPr>
          <p:cNvSpPr>
            <a:spLocks noGrp="1"/>
          </p:cNvSpPr>
          <p:nvPr>
            <p:ph sz="half" idx="2"/>
          </p:nvPr>
        </p:nvSpPr>
        <p:spPr>
          <a:xfrm>
            <a:off x="670560" y="1404252"/>
            <a:ext cx="6705600" cy="5372467"/>
          </a:xfrm>
        </p:spPr>
        <p:txBody>
          <a:bodyPr>
            <a:noAutofit/>
          </a:bodyPr>
          <a:lstStyle/>
          <a:p>
            <a:pPr marL="0" indent="0">
              <a:lnSpc>
                <a:spcPct val="100000"/>
              </a:lnSpc>
              <a:spcBef>
                <a:spcPts val="0"/>
              </a:spcBef>
              <a:buNone/>
            </a:pPr>
            <a:r>
              <a:rPr lang="en-US" sz="1600" b="1" dirty="0">
                <a:ea typeface="Arial" panose="020B0604020202020204" pitchFamily="34" charset="0"/>
              </a:rPr>
              <a:t>Provide information based on data analysis </a:t>
            </a:r>
            <a:r>
              <a:rPr lang="en-US" sz="1600" dirty="0">
                <a:ea typeface="Arial" panose="020B0604020202020204" pitchFamily="34" charset="0"/>
              </a:rPr>
              <a:t>conducted by the author(s)</a:t>
            </a:r>
          </a:p>
          <a:p>
            <a:pPr marL="0" indent="0">
              <a:lnSpc>
                <a:spcPct val="100000"/>
              </a:lnSpc>
              <a:spcBef>
                <a:spcPts val="0"/>
              </a:spcBef>
              <a:buNone/>
            </a:pPr>
            <a:endParaRPr lang="en-US" sz="1600" dirty="0">
              <a:ea typeface="Arial" panose="020B0604020202020204" pitchFamily="34" charset="0"/>
            </a:endParaRPr>
          </a:p>
          <a:p>
            <a:pPr marL="0" indent="0">
              <a:lnSpc>
                <a:spcPct val="100000"/>
              </a:lnSpc>
              <a:spcBef>
                <a:spcPts val="0"/>
              </a:spcBef>
              <a:buNone/>
            </a:pPr>
            <a:r>
              <a:rPr lang="en-US" sz="1600" u="sng" dirty="0">
                <a:ea typeface="Arial" panose="020B0604020202020204" pitchFamily="34" charset="0"/>
              </a:rPr>
              <a:t>Usually have these subheadings or sections (names sometimes vary):</a:t>
            </a:r>
          </a:p>
          <a:p>
            <a:pPr>
              <a:lnSpc>
                <a:spcPct val="100000"/>
              </a:lnSpc>
              <a:spcBef>
                <a:spcPts val="0"/>
              </a:spcBef>
            </a:pPr>
            <a:r>
              <a:rPr lang="en-US" sz="1600" b="1" dirty="0">
                <a:ea typeface="Arial" panose="020B0604020202020204" pitchFamily="34" charset="0"/>
                <a:cs typeface="Arial" panose="020B0604020202020204" pitchFamily="34" charset="0"/>
              </a:rPr>
              <a:t>Introduction/Lit Review:</a:t>
            </a:r>
            <a:r>
              <a:rPr lang="en-US" sz="1600" dirty="0">
                <a:ea typeface="Arial" panose="020B0604020202020204" pitchFamily="34" charset="0"/>
                <a:cs typeface="Arial" panose="020B0604020202020204" pitchFamily="34" charset="0"/>
              </a:rPr>
              <a:t> background of social problem, specific variables in the article; usually ends with the research question</a:t>
            </a:r>
          </a:p>
          <a:p>
            <a:pPr>
              <a:lnSpc>
                <a:spcPct val="100000"/>
              </a:lnSpc>
              <a:spcBef>
                <a:spcPts val="0"/>
              </a:spcBef>
            </a:pPr>
            <a:r>
              <a:rPr lang="en-US" sz="1600" b="1" dirty="0">
                <a:ea typeface="Arial" panose="020B0604020202020204" pitchFamily="34" charset="0"/>
                <a:cs typeface="Arial" panose="020B0604020202020204" pitchFamily="34" charset="0"/>
              </a:rPr>
              <a:t>Methods:</a:t>
            </a:r>
            <a:r>
              <a:rPr lang="en-US" sz="1600" dirty="0">
                <a:ea typeface="Arial" panose="020B0604020202020204" pitchFamily="34" charset="0"/>
                <a:cs typeface="Arial" panose="020B0604020202020204" pitchFamily="34" charset="0"/>
              </a:rPr>
              <a:t> overview of measures, operational definitions, sampling, design, and data analysis</a:t>
            </a:r>
          </a:p>
          <a:p>
            <a:pPr>
              <a:lnSpc>
                <a:spcPct val="100000"/>
              </a:lnSpc>
              <a:spcBef>
                <a:spcPts val="0"/>
              </a:spcBef>
            </a:pPr>
            <a:r>
              <a:rPr lang="en-US" sz="1600" b="1" dirty="0">
                <a:ea typeface="Arial" panose="020B0604020202020204" pitchFamily="34" charset="0"/>
                <a:cs typeface="Arial" panose="020B0604020202020204" pitchFamily="34" charset="0"/>
              </a:rPr>
              <a:t>Results:</a:t>
            </a:r>
            <a:r>
              <a:rPr lang="en-US" sz="1600" dirty="0">
                <a:ea typeface="Arial" panose="020B0604020202020204" pitchFamily="34" charset="0"/>
                <a:cs typeface="Arial" panose="020B0604020202020204" pitchFamily="34" charset="0"/>
              </a:rPr>
              <a:t> </a:t>
            </a:r>
            <a:r>
              <a:rPr lang="en-US" sz="1600" dirty="0">
                <a:ea typeface="Courier New" panose="02070309020205020404" pitchFamily="49" charset="0"/>
                <a:cs typeface="Courier New" panose="02070309020205020404" pitchFamily="49" charset="0"/>
              </a:rPr>
              <a:t>usually start with descriptive statistics and demographic information on the study participants and move onto the research questions in the paper</a:t>
            </a:r>
          </a:p>
          <a:p>
            <a:pPr>
              <a:lnSpc>
                <a:spcPct val="100000"/>
              </a:lnSpc>
              <a:spcBef>
                <a:spcPts val="0"/>
              </a:spcBef>
            </a:pPr>
            <a:r>
              <a:rPr lang="en-US" sz="1600" b="1" dirty="0">
                <a:ea typeface="Arial" panose="020B0604020202020204" pitchFamily="34" charset="0"/>
                <a:cs typeface="Arial" panose="020B0604020202020204" pitchFamily="34" charset="0"/>
              </a:rPr>
              <a:t>Discussion: </a:t>
            </a:r>
            <a:r>
              <a:rPr lang="en-US" sz="1600" dirty="0">
                <a:ea typeface="Arial" panose="020B0604020202020204" pitchFamily="34" charset="0"/>
                <a:cs typeface="Arial" panose="020B0604020202020204" pitchFamily="34" charset="0"/>
              </a:rPr>
              <a:t>provides context for results within literature on the topic</a:t>
            </a:r>
          </a:p>
          <a:p>
            <a:pPr>
              <a:lnSpc>
                <a:spcPct val="100000"/>
              </a:lnSpc>
              <a:spcBef>
                <a:spcPts val="0"/>
              </a:spcBef>
            </a:pPr>
            <a:r>
              <a:rPr lang="en-US" sz="1600" b="1" dirty="0">
                <a:ea typeface="Arial" panose="020B0604020202020204" pitchFamily="34" charset="0"/>
                <a:cs typeface="Arial" panose="020B0604020202020204" pitchFamily="34" charset="0"/>
              </a:rPr>
              <a:t>Conclusions/limitations:</a:t>
            </a:r>
            <a:r>
              <a:rPr lang="en-US" sz="1600" dirty="0">
                <a:ea typeface="Arial" panose="020B0604020202020204" pitchFamily="34" charset="0"/>
                <a:cs typeface="Arial" panose="020B0604020202020204" pitchFamily="34" charset="0"/>
              </a:rPr>
              <a:t> provides the key takeaways of the paper</a:t>
            </a:r>
          </a:p>
          <a:p>
            <a:pPr>
              <a:lnSpc>
                <a:spcPct val="100000"/>
              </a:lnSpc>
              <a:spcBef>
                <a:spcPts val="0"/>
              </a:spcBef>
            </a:pPr>
            <a:r>
              <a:rPr lang="en-US" sz="1600" b="1" dirty="0">
                <a:ea typeface="Arial" panose="020B0604020202020204" pitchFamily="34" charset="0"/>
                <a:cs typeface="Arial" panose="020B0604020202020204" pitchFamily="34" charset="0"/>
              </a:rPr>
              <a:t>References:</a:t>
            </a:r>
            <a:r>
              <a:rPr lang="en-US" sz="1600" dirty="0">
                <a:ea typeface="Arial" panose="020B0604020202020204" pitchFamily="34" charset="0"/>
                <a:cs typeface="Arial" panose="020B0604020202020204" pitchFamily="34" charset="0"/>
              </a:rPr>
              <a:t> lists the sources cited within the text of the article (hint: a great place to look for similar articles that might help with your literature review)</a:t>
            </a:r>
            <a:endParaRPr lang="en-US" sz="1600" b="1" dirty="0">
              <a:ea typeface="Arial" panose="020B0604020202020204" pitchFamily="34" charset="0"/>
              <a:cs typeface="Arial" panose="020B0604020202020204" pitchFamily="34" charset="0"/>
            </a:endParaRPr>
          </a:p>
          <a:p>
            <a:pPr>
              <a:lnSpc>
                <a:spcPct val="100000"/>
              </a:lnSpc>
              <a:spcBef>
                <a:spcPts val="0"/>
              </a:spcBef>
            </a:pPr>
            <a:endParaRPr lang="en-US" sz="1600" b="1" dirty="0">
              <a:ea typeface="Arial" panose="020B0604020202020204" pitchFamily="34" charset="0"/>
            </a:endParaRPr>
          </a:p>
          <a:p>
            <a:pPr marL="0" indent="0">
              <a:lnSpc>
                <a:spcPct val="100000"/>
              </a:lnSpc>
              <a:spcBef>
                <a:spcPts val="0"/>
              </a:spcBef>
              <a:buNone/>
            </a:pPr>
            <a:r>
              <a:rPr lang="en-US" sz="1600" b="1" dirty="0">
                <a:ea typeface="Arial" panose="020B0604020202020204" pitchFamily="34" charset="0"/>
              </a:rPr>
              <a:t>Requirements for empirical articles: </a:t>
            </a:r>
            <a:endParaRPr lang="en-US" sz="1600" dirty="0">
              <a:ea typeface="Arial" panose="020B0604020202020204" pitchFamily="34" charset="0"/>
            </a:endParaRPr>
          </a:p>
          <a:p>
            <a:pPr>
              <a:lnSpc>
                <a:spcPct val="100000"/>
              </a:lnSpc>
              <a:spcBef>
                <a:spcPts val="0"/>
              </a:spcBef>
            </a:pPr>
            <a:r>
              <a:rPr lang="en-US" sz="1600" dirty="0">
                <a:ea typeface="Arial" panose="020B0604020202020204" pitchFamily="34" charset="0"/>
              </a:rPr>
              <a:t>From a peer-reviewed journal</a:t>
            </a:r>
          </a:p>
          <a:p>
            <a:pPr>
              <a:lnSpc>
                <a:spcPct val="100000"/>
              </a:lnSpc>
              <a:spcBef>
                <a:spcPts val="0"/>
              </a:spcBef>
            </a:pPr>
            <a:r>
              <a:rPr lang="en-US" sz="1600" dirty="0">
                <a:ea typeface="Arial" panose="020B0604020202020204" pitchFamily="34" charset="0"/>
              </a:rPr>
              <a:t>Published in the past 10 years</a:t>
            </a:r>
          </a:p>
          <a:p>
            <a:pPr>
              <a:lnSpc>
                <a:spcPct val="100000"/>
              </a:lnSpc>
              <a:spcBef>
                <a:spcPts val="0"/>
              </a:spcBef>
            </a:pPr>
            <a:r>
              <a:rPr lang="en-US" sz="1600" dirty="0">
                <a:ea typeface="Arial" panose="020B0604020202020204" pitchFamily="34" charset="0"/>
              </a:rPr>
              <a:t>Not from international journal (unless your study has an international focus</a:t>
            </a:r>
          </a:p>
          <a:p>
            <a:pPr>
              <a:lnSpc>
                <a:spcPct val="100000"/>
              </a:lnSpc>
              <a:spcBef>
                <a:spcPts val="0"/>
              </a:spcBef>
            </a:pPr>
            <a:r>
              <a:rPr lang="en-US" sz="1600" dirty="0"/>
              <a:t>Not a literature review, theory paper, or editorial</a:t>
            </a:r>
          </a:p>
        </p:txBody>
      </p:sp>
      <p:sp>
        <p:nvSpPr>
          <p:cNvPr id="5" name="Text Placeholder 4">
            <a:extLst>
              <a:ext uri="{FF2B5EF4-FFF2-40B4-BE49-F238E27FC236}">
                <a16:creationId xmlns:a16="http://schemas.microsoft.com/office/drawing/2014/main" id="{61F3C00E-1E0C-4E19-8F6F-5DD5E41CE511}"/>
              </a:ext>
            </a:extLst>
          </p:cNvPr>
          <p:cNvSpPr>
            <a:spLocks noGrp="1"/>
          </p:cNvSpPr>
          <p:nvPr>
            <p:ph type="body" sz="quarter" idx="3"/>
          </p:nvPr>
        </p:nvSpPr>
        <p:spPr>
          <a:xfrm>
            <a:off x="7650480" y="1066116"/>
            <a:ext cx="4108768" cy="338137"/>
          </a:xfrm>
          <a:solidFill>
            <a:schemeClr val="accent6">
              <a:lumMod val="60000"/>
              <a:lumOff val="40000"/>
            </a:schemeClr>
          </a:solidFill>
        </p:spPr>
        <p:txBody>
          <a:bodyPr>
            <a:normAutofit fontScale="85000" lnSpcReduction="20000"/>
          </a:bodyPr>
          <a:lstStyle/>
          <a:p>
            <a:pPr algn="ctr"/>
            <a:r>
              <a:rPr lang="en-US" dirty="0">
                <a:ea typeface="Arial" panose="020B0604020202020204" pitchFamily="34" charset="0"/>
              </a:rPr>
              <a:t>Non-empirical Articles</a:t>
            </a:r>
          </a:p>
        </p:txBody>
      </p:sp>
      <p:sp>
        <p:nvSpPr>
          <p:cNvPr id="6" name="Content Placeholder 5">
            <a:extLst>
              <a:ext uri="{FF2B5EF4-FFF2-40B4-BE49-F238E27FC236}">
                <a16:creationId xmlns:a16="http://schemas.microsoft.com/office/drawing/2014/main" id="{C222E236-0667-40D7-B841-F676343951D7}"/>
              </a:ext>
            </a:extLst>
          </p:cNvPr>
          <p:cNvSpPr>
            <a:spLocks noGrp="1"/>
          </p:cNvSpPr>
          <p:nvPr>
            <p:ph sz="quarter" idx="4"/>
          </p:nvPr>
        </p:nvSpPr>
        <p:spPr>
          <a:xfrm>
            <a:off x="7782560" y="1498438"/>
            <a:ext cx="3976688" cy="4861722"/>
          </a:xfrm>
        </p:spPr>
        <p:txBody>
          <a:bodyPr>
            <a:normAutofit fontScale="40000" lnSpcReduction="20000"/>
          </a:bodyPr>
          <a:lstStyle/>
          <a:p>
            <a:pPr marL="0" indent="0">
              <a:lnSpc>
                <a:spcPct val="120000"/>
              </a:lnSpc>
              <a:spcBef>
                <a:spcPts val="600"/>
              </a:spcBef>
              <a:spcAft>
                <a:spcPts val="600"/>
              </a:spcAft>
              <a:buNone/>
            </a:pPr>
            <a:r>
              <a:rPr lang="en-US" sz="4000" b="1" dirty="0">
                <a:ea typeface="Arial" panose="020B0604020202020204" pitchFamily="34" charset="0"/>
              </a:rPr>
              <a:t>No specific structure</a:t>
            </a:r>
            <a:r>
              <a:rPr lang="en-US" sz="4000" dirty="0">
                <a:ea typeface="Arial" panose="020B0604020202020204" pitchFamily="34" charset="0"/>
              </a:rPr>
              <a:t> </a:t>
            </a:r>
          </a:p>
          <a:p>
            <a:pPr marL="0" indent="0">
              <a:lnSpc>
                <a:spcPct val="120000"/>
              </a:lnSpc>
              <a:spcBef>
                <a:spcPts val="600"/>
              </a:spcBef>
              <a:spcAft>
                <a:spcPts val="600"/>
              </a:spcAft>
              <a:buNone/>
            </a:pPr>
            <a:r>
              <a:rPr lang="en-US" sz="4000" dirty="0">
                <a:ea typeface="Arial" panose="020B0604020202020204" pitchFamily="34" charset="0"/>
              </a:rPr>
              <a:t>Authors organize their articles by topic and subtopic</a:t>
            </a:r>
          </a:p>
          <a:p>
            <a:pPr marL="0" indent="0">
              <a:lnSpc>
                <a:spcPct val="120000"/>
              </a:lnSpc>
              <a:spcBef>
                <a:spcPts val="600"/>
              </a:spcBef>
              <a:spcAft>
                <a:spcPts val="600"/>
              </a:spcAft>
              <a:buNone/>
            </a:pPr>
            <a:r>
              <a:rPr lang="en-US" sz="4000" dirty="0">
                <a:ea typeface="Arial" panose="020B0604020202020204" pitchFamily="34" charset="0"/>
              </a:rPr>
              <a:t>Include articles about social theory, history, philosophy, and literature reviews</a:t>
            </a:r>
          </a:p>
          <a:p>
            <a:pPr marL="0" indent="0">
              <a:lnSpc>
                <a:spcPct val="120000"/>
              </a:lnSpc>
              <a:spcBef>
                <a:spcPts val="600"/>
              </a:spcBef>
              <a:spcAft>
                <a:spcPts val="600"/>
              </a:spcAft>
              <a:buNone/>
            </a:pPr>
            <a:r>
              <a:rPr lang="en-US" sz="4000" b="1" dirty="0">
                <a:ea typeface="Arial" panose="020B0604020202020204" pitchFamily="34" charset="0"/>
              </a:rPr>
              <a:t>Requirements for non-empirical articles:</a:t>
            </a:r>
            <a:endParaRPr lang="en-US" sz="4000" dirty="0">
              <a:ea typeface="Arial" panose="020B0604020202020204" pitchFamily="34" charset="0"/>
            </a:endParaRPr>
          </a:p>
          <a:p>
            <a:pPr>
              <a:lnSpc>
                <a:spcPct val="120000"/>
              </a:lnSpc>
              <a:spcBef>
                <a:spcPts val="600"/>
              </a:spcBef>
              <a:spcAft>
                <a:spcPts val="600"/>
              </a:spcAft>
            </a:pPr>
            <a:r>
              <a:rPr lang="en-US" sz="4000" dirty="0">
                <a:ea typeface="Arial" panose="020B0604020202020204" pitchFamily="34" charset="0"/>
              </a:rPr>
              <a:t>From a peer-reviewed journal</a:t>
            </a:r>
          </a:p>
          <a:p>
            <a:pPr>
              <a:lnSpc>
                <a:spcPct val="120000"/>
              </a:lnSpc>
              <a:spcBef>
                <a:spcPts val="600"/>
              </a:spcBef>
              <a:spcAft>
                <a:spcPts val="600"/>
              </a:spcAft>
            </a:pPr>
            <a:r>
              <a:rPr lang="en-US" sz="4000" dirty="0">
                <a:ea typeface="Arial" panose="020B0604020202020204" pitchFamily="34" charset="0"/>
              </a:rPr>
              <a:t>Published in the past 10 years</a:t>
            </a:r>
          </a:p>
          <a:p>
            <a:pPr>
              <a:lnSpc>
                <a:spcPct val="120000"/>
              </a:lnSpc>
              <a:spcBef>
                <a:spcPts val="600"/>
              </a:spcBef>
              <a:spcAft>
                <a:spcPts val="600"/>
              </a:spcAft>
            </a:pPr>
            <a:r>
              <a:rPr lang="en-US" sz="4000" dirty="0">
                <a:ea typeface="Arial" panose="020B0604020202020204" pitchFamily="34" charset="0"/>
              </a:rPr>
              <a:t>Not a book review or editor’s note</a:t>
            </a:r>
          </a:p>
          <a:p>
            <a:pPr>
              <a:lnSpc>
                <a:spcPct val="120000"/>
              </a:lnSpc>
              <a:spcBef>
                <a:spcPts val="600"/>
              </a:spcBef>
              <a:spcAft>
                <a:spcPts val="600"/>
              </a:spcAft>
            </a:pPr>
            <a:r>
              <a:rPr lang="en-US" sz="4000" dirty="0">
                <a:ea typeface="Arial" panose="020B0604020202020204" pitchFamily="34" charset="0"/>
              </a:rPr>
              <a:t>Not from an international journal (unless your study has an international focus)</a:t>
            </a:r>
          </a:p>
        </p:txBody>
      </p:sp>
    </p:spTree>
    <p:extLst>
      <p:ext uri="{BB962C8B-B14F-4D97-AF65-F5344CB8AC3E}">
        <p14:creationId xmlns:p14="http://schemas.microsoft.com/office/powerpoint/2010/main" val="544369406"/>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623</TotalTime>
  <Words>1868</Words>
  <Application>Microsoft Office PowerPoint</Application>
  <PresentationFormat>Widescreen</PresentationFormat>
  <Paragraphs>171</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1_Office Theme</vt:lpstr>
      <vt:lpstr>Chapter 3: Reading and Evaluating Literature</vt:lpstr>
      <vt:lpstr>Chapter Overview</vt:lpstr>
      <vt:lpstr>Research proposal planning</vt:lpstr>
      <vt:lpstr>Research proposal sections</vt:lpstr>
      <vt:lpstr>When are research proposals used?</vt:lpstr>
      <vt:lpstr>What is a research proposal?</vt:lpstr>
      <vt:lpstr>Conceptualizing a project: Example - Studying Social Worker Burnout</vt:lpstr>
      <vt:lpstr>Conceptualizing a Project on Social Worker Burnout</vt:lpstr>
      <vt:lpstr>Is it an Empirical or Non-empirical Article?</vt:lpstr>
      <vt:lpstr>Activity: Examine an empirical article</vt:lpstr>
      <vt:lpstr>Questions worth asking while reading research reports (from DeCarlo text)</vt:lpstr>
      <vt:lpstr>Evaluating Sources</vt:lpstr>
      <vt:lpstr>Refining your Question: Using the PICO Method</vt:lpstr>
      <vt:lpstr>Examples of PICO method to refine a research question</vt:lpstr>
      <vt:lpstr>Working questions check-in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SWK 340 Powerpoint Chapter 3. Reading and evaluating literature</dc:title>
  <dc:creator>Matthew DeCarlo;Erin Stevenson</dc:creator>
  <cp:lastModifiedBy>Edwards, Laura</cp:lastModifiedBy>
  <cp:revision>8</cp:revision>
  <dcterms:created xsi:type="dcterms:W3CDTF">2021-02-20T17:10:52Z</dcterms:created>
  <dcterms:modified xsi:type="dcterms:W3CDTF">2021-10-21T18:26:43Z</dcterms:modified>
</cp:coreProperties>
</file>