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41" r:id="rId3"/>
    <p:sldId id="309" r:id="rId4"/>
    <p:sldId id="333" r:id="rId5"/>
    <p:sldId id="342" r:id="rId6"/>
    <p:sldId id="335" r:id="rId7"/>
    <p:sldId id="334" r:id="rId8"/>
    <p:sldId id="337" r:id="rId9"/>
    <p:sldId id="338" r:id="rId10"/>
    <p:sldId id="339" r:id="rId11"/>
    <p:sldId id="34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0157E-02FD-4584-A4D4-9460AA8FB201}" v="94" dt="2021-09-02T17:10:05.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0" autoAdjust="0"/>
    <p:restoredTop sz="86395" autoAdjust="0"/>
  </p:normalViewPr>
  <p:slideViewPr>
    <p:cSldViewPr snapToGrid="0">
      <p:cViewPr varScale="1">
        <p:scale>
          <a:sx n="62" d="100"/>
          <a:sy n="62" d="100"/>
        </p:scale>
        <p:origin x="66" y="576"/>
      </p:cViewPr>
      <p:guideLst/>
    </p:cSldViewPr>
  </p:slideViewPr>
  <p:outlineViewPr>
    <p:cViewPr>
      <p:scale>
        <a:sx n="33" d="100"/>
        <a:sy n="33" d="100"/>
      </p:scale>
      <p:origin x="0" y="-30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3A994-2B63-4AC5-939A-D48D8AF8C3B5}"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7301DDFE-8140-4305-BCEE-B36A2608E69B}">
      <dgm:prSet custT="1"/>
      <dgm:spPr/>
      <dgm:t>
        <a:bodyPr/>
        <a:lstStyle/>
        <a:p>
          <a:pPr>
            <a:lnSpc>
              <a:spcPct val="100000"/>
            </a:lnSpc>
          </a:pPr>
          <a:r>
            <a:rPr lang="en-US" sz="1800" dirty="0"/>
            <a:t>Your questions are quantitative, explanatory questions</a:t>
          </a:r>
        </a:p>
      </dgm:t>
    </dgm:pt>
    <dgm:pt modelId="{C4C5F900-20F8-487E-B7BF-F290C6E6C1DB}" type="parTrans" cxnId="{9794B382-693B-45B4-A529-A560E1342DE2}">
      <dgm:prSet/>
      <dgm:spPr/>
      <dgm:t>
        <a:bodyPr/>
        <a:lstStyle/>
        <a:p>
          <a:endParaRPr lang="en-US" sz="1800"/>
        </a:p>
      </dgm:t>
    </dgm:pt>
    <dgm:pt modelId="{C8F59F1B-D169-48BD-A3AF-BAA616D2B6D1}" type="sibTrans" cxnId="{9794B382-693B-45B4-A529-A560E1342DE2}">
      <dgm:prSet/>
      <dgm:spPr/>
      <dgm:t>
        <a:bodyPr/>
        <a:lstStyle/>
        <a:p>
          <a:endParaRPr lang="en-US" sz="1800"/>
        </a:p>
      </dgm:t>
    </dgm:pt>
    <dgm:pt modelId="{C73D685A-977C-48C5-A97E-EC35BC89D426}">
      <dgm:prSet custT="1"/>
      <dgm:spPr/>
      <dgm:t>
        <a:bodyPr/>
        <a:lstStyle/>
        <a:p>
          <a:pPr>
            <a:lnSpc>
              <a:spcPct val="100000"/>
            </a:lnSpc>
          </a:pPr>
          <a:r>
            <a:rPr lang="en-US" sz="1800" dirty="0"/>
            <a:t>Descriptive research: what are the basic features of that (variable)?</a:t>
          </a:r>
        </a:p>
      </dgm:t>
    </dgm:pt>
    <dgm:pt modelId="{BE0E43F9-0E5F-4A77-98E0-E2BF119C9A5D}" type="parTrans" cxnId="{DA3D1FB2-0EED-4EF7-AEEB-7F9AC364D0E2}">
      <dgm:prSet/>
      <dgm:spPr/>
      <dgm:t>
        <a:bodyPr/>
        <a:lstStyle/>
        <a:p>
          <a:endParaRPr lang="en-US" sz="1800"/>
        </a:p>
      </dgm:t>
    </dgm:pt>
    <dgm:pt modelId="{9F6B851D-3395-49E6-810D-B85E8DC5684E}" type="sibTrans" cxnId="{DA3D1FB2-0EED-4EF7-AEEB-7F9AC364D0E2}">
      <dgm:prSet/>
      <dgm:spPr/>
      <dgm:t>
        <a:bodyPr/>
        <a:lstStyle/>
        <a:p>
          <a:endParaRPr lang="en-US" sz="1800"/>
        </a:p>
      </dgm:t>
    </dgm:pt>
    <dgm:pt modelId="{A9A3229E-C27D-4EE9-A227-ACFEE4C70DDF}">
      <dgm:prSet custT="1"/>
      <dgm:spPr/>
      <dgm:t>
        <a:bodyPr/>
        <a:lstStyle/>
        <a:p>
          <a:pPr>
            <a:lnSpc>
              <a:spcPct val="100000"/>
            </a:lnSpc>
          </a:pPr>
          <a:r>
            <a:rPr lang="en-US" sz="1800" dirty="0"/>
            <a:t>Exploratory research: what’s going on with that (variable)?</a:t>
          </a:r>
        </a:p>
      </dgm:t>
    </dgm:pt>
    <dgm:pt modelId="{467ECA03-8911-4BF1-9F00-66DA3039F22B}" type="parTrans" cxnId="{9F39623D-E2A8-49CC-861C-1CD17D5BDA65}">
      <dgm:prSet/>
      <dgm:spPr/>
      <dgm:t>
        <a:bodyPr/>
        <a:lstStyle/>
        <a:p>
          <a:endParaRPr lang="en-US" sz="1800"/>
        </a:p>
      </dgm:t>
    </dgm:pt>
    <dgm:pt modelId="{1CAA0927-036D-4541-8FD3-87DAFB6B311E}" type="sibTrans" cxnId="{9F39623D-E2A8-49CC-861C-1CD17D5BDA65}">
      <dgm:prSet/>
      <dgm:spPr/>
      <dgm:t>
        <a:bodyPr/>
        <a:lstStyle/>
        <a:p>
          <a:endParaRPr lang="en-US" sz="1800"/>
        </a:p>
      </dgm:t>
    </dgm:pt>
    <dgm:pt modelId="{C60C00F7-E234-4FD7-B48E-E0B2BC94819B}">
      <dgm:prSet custT="1"/>
      <dgm:spPr/>
      <dgm:t>
        <a:bodyPr/>
        <a:lstStyle/>
        <a:p>
          <a:pPr>
            <a:lnSpc>
              <a:spcPct val="100000"/>
            </a:lnSpc>
          </a:pPr>
          <a:r>
            <a:rPr lang="en-US" sz="1800" dirty="0"/>
            <a:t>They offer nomothetic causal relationships (IV -&gt; DV)</a:t>
          </a:r>
        </a:p>
      </dgm:t>
    </dgm:pt>
    <dgm:pt modelId="{4866E892-1938-4CFA-8E51-FA342E13F149}" type="parTrans" cxnId="{7293535E-1F00-4861-8B72-49FB87A95DAC}">
      <dgm:prSet/>
      <dgm:spPr/>
      <dgm:t>
        <a:bodyPr/>
        <a:lstStyle/>
        <a:p>
          <a:endParaRPr lang="en-US" sz="1800"/>
        </a:p>
      </dgm:t>
    </dgm:pt>
    <dgm:pt modelId="{C335AC27-D5F3-4A8F-A1ED-3FE9E243E779}" type="sibTrans" cxnId="{7293535E-1F00-4861-8B72-49FB87A95DAC}">
      <dgm:prSet/>
      <dgm:spPr/>
      <dgm:t>
        <a:bodyPr/>
        <a:lstStyle/>
        <a:p>
          <a:endParaRPr lang="en-US" sz="1800"/>
        </a:p>
      </dgm:t>
    </dgm:pt>
    <dgm:pt modelId="{3C470FFC-A25C-457D-A7AA-E3EC9722F563}">
      <dgm:prSet custT="1"/>
      <dgm:spPr/>
      <dgm:t>
        <a:bodyPr/>
        <a:lstStyle/>
        <a:p>
          <a:pPr>
            <a:lnSpc>
              <a:spcPct val="100000"/>
            </a:lnSpc>
          </a:pPr>
          <a:r>
            <a:rPr lang="en-US" sz="1800" dirty="0"/>
            <a:t>What is your </a:t>
          </a:r>
          <a:r>
            <a:rPr lang="en-US" sz="1800" u="sng" dirty="0"/>
            <a:t>hypothesis</a:t>
          </a:r>
          <a:r>
            <a:rPr lang="en-US" sz="1800" dirty="0"/>
            <a:t>?  </a:t>
          </a:r>
        </a:p>
      </dgm:t>
    </dgm:pt>
    <dgm:pt modelId="{6745755D-7091-4192-B270-3CFE0B23C8B2}" type="parTrans" cxnId="{4BB4E7A8-F643-45AE-9231-FE57567C042C}">
      <dgm:prSet/>
      <dgm:spPr/>
      <dgm:t>
        <a:bodyPr/>
        <a:lstStyle/>
        <a:p>
          <a:endParaRPr lang="en-US" sz="1800"/>
        </a:p>
      </dgm:t>
    </dgm:pt>
    <dgm:pt modelId="{62D8C155-E721-4F77-B655-30B9F3BF27BA}" type="sibTrans" cxnId="{4BB4E7A8-F643-45AE-9231-FE57567C042C}">
      <dgm:prSet/>
      <dgm:spPr/>
      <dgm:t>
        <a:bodyPr/>
        <a:lstStyle/>
        <a:p>
          <a:endParaRPr lang="en-US" sz="1800"/>
        </a:p>
      </dgm:t>
    </dgm:pt>
    <dgm:pt modelId="{A6506661-CB5B-4D9E-A614-3C7CE73A1F11}">
      <dgm:prSet custT="1"/>
      <dgm:spPr/>
      <dgm:t>
        <a:bodyPr/>
        <a:lstStyle/>
        <a:p>
          <a:pPr>
            <a:lnSpc>
              <a:spcPct val="100000"/>
            </a:lnSpc>
          </a:pPr>
          <a:r>
            <a:rPr lang="en-US" sz="1800" dirty="0"/>
            <a:t>That is, what do you think is the answer to your question? (positive, negative, etc.)</a:t>
          </a:r>
        </a:p>
      </dgm:t>
    </dgm:pt>
    <dgm:pt modelId="{70E528BB-D170-483E-AAF2-25B0404D53C1}" type="parTrans" cxnId="{D5685208-8A77-44EC-8189-21099289C4E4}">
      <dgm:prSet/>
      <dgm:spPr/>
      <dgm:t>
        <a:bodyPr/>
        <a:lstStyle/>
        <a:p>
          <a:endParaRPr lang="en-US" sz="1800"/>
        </a:p>
      </dgm:t>
    </dgm:pt>
    <dgm:pt modelId="{EA97EA8D-EDAE-411A-8E80-56F5D87744B1}" type="sibTrans" cxnId="{D5685208-8A77-44EC-8189-21099289C4E4}">
      <dgm:prSet/>
      <dgm:spPr/>
      <dgm:t>
        <a:bodyPr/>
        <a:lstStyle/>
        <a:p>
          <a:endParaRPr lang="en-US" sz="1800"/>
        </a:p>
      </dgm:t>
    </dgm:pt>
    <dgm:pt modelId="{F2AA9D1C-D09E-4932-854A-390215F26326}">
      <dgm:prSet custT="1"/>
      <dgm:spPr/>
      <dgm:t>
        <a:bodyPr/>
        <a:lstStyle/>
        <a:p>
          <a:pPr>
            <a:lnSpc>
              <a:spcPct val="100000"/>
            </a:lnSpc>
          </a:pPr>
          <a:r>
            <a:rPr lang="en-US" sz="1800" dirty="0"/>
            <a:t>What would a descriptive question look like?</a:t>
          </a:r>
        </a:p>
      </dgm:t>
    </dgm:pt>
    <dgm:pt modelId="{167E6DEF-D4F7-455F-BA20-9E6E33717544}" type="parTrans" cxnId="{7DA33616-5802-449B-94CB-B1F12C9B9AB9}">
      <dgm:prSet/>
      <dgm:spPr/>
      <dgm:t>
        <a:bodyPr/>
        <a:lstStyle/>
        <a:p>
          <a:endParaRPr lang="en-US" sz="1800"/>
        </a:p>
      </dgm:t>
    </dgm:pt>
    <dgm:pt modelId="{890AF4D0-A8EF-43C1-8816-9A372020ECA5}" type="sibTrans" cxnId="{7DA33616-5802-449B-94CB-B1F12C9B9AB9}">
      <dgm:prSet/>
      <dgm:spPr/>
      <dgm:t>
        <a:bodyPr/>
        <a:lstStyle/>
        <a:p>
          <a:endParaRPr lang="en-US" sz="1800"/>
        </a:p>
      </dgm:t>
    </dgm:pt>
    <dgm:pt modelId="{17F071B2-19EE-476C-B10E-D1682E3BB405}">
      <dgm:prSet custT="1"/>
      <dgm:spPr/>
      <dgm:t>
        <a:bodyPr/>
        <a:lstStyle/>
        <a:p>
          <a:pPr>
            <a:lnSpc>
              <a:spcPct val="100000"/>
            </a:lnSpc>
          </a:pPr>
          <a:r>
            <a:rPr lang="en-US" sz="1800" dirty="0"/>
            <a:t>Hint: focus on only one variable</a:t>
          </a:r>
        </a:p>
      </dgm:t>
    </dgm:pt>
    <dgm:pt modelId="{BF999F49-4609-4A9C-8480-E7568AA0C186}" type="parTrans" cxnId="{650BB9C4-80FE-4F3A-A781-812FED18F3B1}">
      <dgm:prSet/>
      <dgm:spPr/>
      <dgm:t>
        <a:bodyPr/>
        <a:lstStyle/>
        <a:p>
          <a:endParaRPr lang="en-US" sz="1800"/>
        </a:p>
      </dgm:t>
    </dgm:pt>
    <dgm:pt modelId="{0C3B6416-0535-4630-BDCC-72A6C88C48BE}" type="sibTrans" cxnId="{650BB9C4-80FE-4F3A-A781-812FED18F3B1}">
      <dgm:prSet/>
      <dgm:spPr/>
      <dgm:t>
        <a:bodyPr/>
        <a:lstStyle/>
        <a:p>
          <a:endParaRPr lang="en-US" sz="1800"/>
        </a:p>
      </dgm:t>
    </dgm:pt>
    <dgm:pt modelId="{38F67927-EAAE-456E-B108-D2C1AB48A660}">
      <dgm:prSet custT="1"/>
      <dgm:spPr/>
      <dgm:t>
        <a:bodyPr/>
        <a:lstStyle/>
        <a:p>
          <a:pPr>
            <a:lnSpc>
              <a:spcPct val="100000"/>
            </a:lnSpc>
          </a:pPr>
          <a:r>
            <a:rPr lang="en-US" sz="1800" dirty="0"/>
            <a:t>What would an exploratory question look like?</a:t>
          </a:r>
        </a:p>
      </dgm:t>
    </dgm:pt>
    <dgm:pt modelId="{68DA2BAD-9E16-4971-AE1A-E0FE32953C12}" type="parTrans" cxnId="{069700CE-FA9C-44E3-BFE2-442789FA0889}">
      <dgm:prSet/>
      <dgm:spPr/>
      <dgm:t>
        <a:bodyPr/>
        <a:lstStyle/>
        <a:p>
          <a:endParaRPr lang="en-US" sz="1800"/>
        </a:p>
      </dgm:t>
    </dgm:pt>
    <dgm:pt modelId="{784C24EF-58B8-43BE-943E-282BD82E7E51}" type="sibTrans" cxnId="{069700CE-FA9C-44E3-BFE2-442789FA0889}">
      <dgm:prSet/>
      <dgm:spPr/>
      <dgm:t>
        <a:bodyPr/>
        <a:lstStyle/>
        <a:p>
          <a:endParaRPr lang="en-US" sz="1800"/>
        </a:p>
      </dgm:t>
    </dgm:pt>
    <dgm:pt modelId="{E2C22947-50C8-4171-BD50-F2334FDB2627}">
      <dgm:prSet custT="1"/>
      <dgm:spPr/>
      <dgm:t>
        <a:bodyPr/>
        <a:lstStyle/>
        <a:p>
          <a:pPr>
            <a:lnSpc>
              <a:spcPct val="100000"/>
            </a:lnSpc>
          </a:pPr>
          <a:r>
            <a:rPr lang="en-US" sz="1800" dirty="0"/>
            <a:t>Hint: insert a “watch word” from the previous slide</a:t>
          </a:r>
        </a:p>
      </dgm:t>
    </dgm:pt>
    <dgm:pt modelId="{51CCE93B-0852-4857-8E28-2D448273C56D}" type="parTrans" cxnId="{D567A4D8-99BA-40B7-93F7-8490B42DF993}">
      <dgm:prSet/>
      <dgm:spPr/>
      <dgm:t>
        <a:bodyPr/>
        <a:lstStyle/>
        <a:p>
          <a:endParaRPr lang="en-US" sz="1800"/>
        </a:p>
      </dgm:t>
    </dgm:pt>
    <dgm:pt modelId="{D9FD58BD-9F83-4050-A102-DA761D61DA96}" type="sibTrans" cxnId="{D567A4D8-99BA-40B7-93F7-8490B42DF993}">
      <dgm:prSet/>
      <dgm:spPr/>
      <dgm:t>
        <a:bodyPr/>
        <a:lstStyle/>
        <a:p>
          <a:endParaRPr lang="en-US" sz="1800"/>
        </a:p>
      </dgm:t>
    </dgm:pt>
    <dgm:pt modelId="{10ED3ADA-BE8C-4E68-A6CA-F379E3541C30}" type="pres">
      <dgm:prSet presAssocID="{6E33A994-2B63-4AC5-939A-D48D8AF8C3B5}" presName="root" presStyleCnt="0">
        <dgm:presLayoutVars>
          <dgm:dir/>
          <dgm:resizeHandles val="exact"/>
        </dgm:presLayoutVars>
      </dgm:prSet>
      <dgm:spPr/>
    </dgm:pt>
    <dgm:pt modelId="{66F8B91E-C6F7-4EFD-8BF7-67F85F4ACBE1}" type="pres">
      <dgm:prSet presAssocID="{7301DDFE-8140-4305-BCEE-B36A2608E69B}" presName="compNode" presStyleCnt="0"/>
      <dgm:spPr/>
    </dgm:pt>
    <dgm:pt modelId="{1365CA06-9B01-4947-AE32-B712E23CC1D6}" type="pres">
      <dgm:prSet presAssocID="{7301DDFE-8140-4305-BCEE-B36A2608E69B}" presName="bgRect" presStyleLbl="bgShp" presStyleIdx="0" presStyleCnt="4" custScaleY="159702" custLinFactNeighborY="-4973"/>
      <dgm:spPr/>
    </dgm:pt>
    <dgm:pt modelId="{E68D7687-C554-4B24-B305-40F5268C0A4A}" type="pres">
      <dgm:prSet presAssocID="{7301DDFE-8140-4305-BCEE-B36A2608E6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14FA09BF-A8E2-44A0-9679-6ADFBE86D423}" type="pres">
      <dgm:prSet presAssocID="{7301DDFE-8140-4305-BCEE-B36A2608E69B}" presName="spaceRect" presStyleCnt="0"/>
      <dgm:spPr/>
    </dgm:pt>
    <dgm:pt modelId="{1EBD3881-0FF9-43C1-9693-486946F12461}" type="pres">
      <dgm:prSet presAssocID="{7301DDFE-8140-4305-BCEE-B36A2608E69B}" presName="parTx" presStyleLbl="revTx" presStyleIdx="0" presStyleCnt="8">
        <dgm:presLayoutVars>
          <dgm:chMax val="0"/>
          <dgm:chPref val="0"/>
        </dgm:presLayoutVars>
      </dgm:prSet>
      <dgm:spPr/>
    </dgm:pt>
    <dgm:pt modelId="{09E4D9F7-6E27-4C83-9E40-3B2067F9A988}" type="pres">
      <dgm:prSet presAssocID="{7301DDFE-8140-4305-BCEE-B36A2608E69B}" presName="desTx" presStyleLbl="revTx" presStyleIdx="1" presStyleCnt="8" custScaleX="98221">
        <dgm:presLayoutVars/>
      </dgm:prSet>
      <dgm:spPr/>
    </dgm:pt>
    <dgm:pt modelId="{A8D27A7D-8722-40BF-B072-90C66B8C2882}" type="pres">
      <dgm:prSet presAssocID="{C8F59F1B-D169-48BD-A3AF-BAA616D2B6D1}" presName="sibTrans" presStyleCnt="0"/>
      <dgm:spPr/>
    </dgm:pt>
    <dgm:pt modelId="{6E7887B1-15EE-414B-8A42-94863D139716}" type="pres">
      <dgm:prSet presAssocID="{C60C00F7-E234-4FD7-B48E-E0B2BC94819B}" presName="compNode" presStyleCnt="0"/>
      <dgm:spPr/>
    </dgm:pt>
    <dgm:pt modelId="{FAC7DAE1-B516-4BCF-BAC1-E7FB86EF68DC}" type="pres">
      <dgm:prSet presAssocID="{C60C00F7-E234-4FD7-B48E-E0B2BC94819B}" presName="bgRect" presStyleLbl="bgShp" presStyleIdx="1" presStyleCnt="4" custScaleY="142766" custLinFactNeighborY="5326"/>
      <dgm:spPr/>
    </dgm:pt>
    <dgm:pt modelId="{F2AAAB4C-8985-4FD4-A8BB-582DD3B28021}" type="pres">
      <dgm:prSet presAssocID="{C60C00F7-E234-4FD7-B48E-E0B2BC9481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V"/>
        </a:ext>
      </dgm:extLst>
    </dgm:pt>
    <dgm:pt modelId="{9FD1C4A6-1DB0-4D09-8616-8556BD524647}" type="pres">
      <dgm:prSet presAssocID="{C60C00F7-E234-4FD7-B48E-E0B2BC94819B}" presName="spaceRect" presStyleCnt="0"/>
      <dgm:spPr/>
    </dgm:pt>
    <dgm:pt modelId="{0375636B-98FC-4BC2-8B3C-D441584CFBF3}" type="pres">
      <dgm:prSet presAssocID="{C60C00F7-E234-4FD7-B48E-E0B2BC94819B}" presName="parTx" presStyleLbl="revTx" presStyleIdx="2" presStyleCnt="8">
        <dgm:presLayoutVars>
          <dgm:chMax val="0"/>
          <dgm:chPref val="0"/>
        </dgm:presLayoutVars>
      </dgm:prSet>
      <dgm:spPr/>
    </dgm:pt>
    <dgm:pt modelId="{1678D9F7-6143-486D-987B-6A02F550E6D8}" type="pres">
      <dgm:prSet presAssocID="{C60C00F7-E234-4FD7-B48E-E0B2BC94819B}" presName="desTx" presStyleLbl="revTx" presStyleIdx="3" presStyleCnt="8" custScaleY="145897">
        <dgm:presLayoutVars/>
      </dgm:prSet>
      <dgm:spPr/>
    </dgm:pt>
    <dgm:pt modelId="{80292C35-8AED-401B-A8E2-16E8DA227039}" type="pres">
      <dgm:prSet presAssocID="{C335AC27-D5F3-4A8F-A1ED-3FE9E243E779}" presName="sibTrans" presStyleCnt="0"/>
      <dgm:spPr/>
    </dgm:pt>
    <dgm:pt modelId="{171DD594-E8A0-456C-B451-B8EC33396F48}" type="pres">
      <dgm:prSet presAssocID="{F2AA9D1C-D09E-4932-854A-390215F26326}" presName="compNode" presStyleCnt="0"/>
      <dgm:spPr/>
    </dgm:pt>
    <dgm:pt modelId="{D04ED144-986D-45B7-938E-7C963C56D6D7}" type="pres">
      <dgm:prSet presAssocID="{F2AA9D1C-D09E-4932-854A-390215F26326}" presName="bgRect" presStyleLbl="bgShp" presStyleIdx="2" presStyleCnt="4" custScaleY="150514"/>
      <dgm:spPr/>
    </dgm:pt>
    <dgm:pt modelId="{26256EC1-447A-4014-BEA4-9D5C069B204D}" type="pres">
      <dgm:prSet presAssocID="{F2AA9D1C-D09E-4932-854A-390215F263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642089F0-5F85-4987-A155-AAA3F66E12BF}" type="pres">
      <dgm:prSet presAssocID="{F2AA9D1C-D09E-4932-854A-390215F26326}" presName="spaceRect" presStyleCnt="0"/>
      <dgm:spPr/>
    </dgm:pt>
    <dgm:pt modelId="{F8F19524-FC9A-48C3-B2D4-70445C06D268}" type="pres">
      <dgm:prSet presAssocID="{F2AA9D1C-D09E-4932-854A-390215F26326}" presName="parTx" presStyleLbl="revTx" presStyleIdx="4" presStyleCnt="8">
        <dgm:presLayoutVars>
          <dgm:chMax val="0"/>
          <dgm:chPref val="0"/>
        </dgm:presLayoutVars>
      </dgm:prSet>
      <dgm:spPr/>
    </dgm:pt>
    <dgm:pt modelId="{85F694A0-3B68-40BB-AD60-ED92557FEF90}" type="pres">
      <dgm:prSet presAssocID="{F2AA9D1C-D09E-4932-854A-390215F26326}" presName="desTx" presStyleLbl="revTx" presStyleIdx="5" presStyleCnt="8">
        <dgm:presLayoutVars/>
      </dgm:prSet>
      <dgm:spPr/>
    </dgm:pt>
    <dgm:pt modelId="{CB6B0305-0AFE-42E3-84C4-5C4BBEDBAFC2}" type="pres">
      <dgm:prSet presAssocID="{890AF4D0-A8EF-43C1-8816-9A372020ECA5}" presName="sibTrans" presStyleCnt="0"/>
      <dgm:spPr/>
    </dgm:pt>
    <dgm:pt modelId="{224CA234-21FC-4EA9-B6FD-2B89E53F3EC6}" type="pres">
      <dgm:prSet presAssocID="{38F67927-EAAE-456E-B108-D2C1AB48A660}" presName="compNode" presStyleCnt="0"/>
      <dgm:spPr/>
    </dgm:pt>
    <dgm:pt modelId="{526607DD-DC45-45D8-930B-9B303D55FACE}" type="pres">
      <dgm:prSet presAssocID="{38F67927-EAAE-456E-B108-D2C1AB48A660}" presName="bgRect" presStyleLbl="bgShp" presStyleIdx="3" presStyleCnt="4" custScaleY="143988"/>
      <dgm:spPr/>
    </dgm:pt>
    <dgm:pt modelId="{7E543FE3-8A0A-4361-8DC4-F0EC5C9FFB3C}" type="pres">
      <dgm:prSet presAssocID="{38F67927-EAAE-456E-B108-D2C1AB48A6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99077793-0360-4DDB-B469-D9641CF8183E}" type="pres">
      <dgm:prSet presAssocID="{38F67927-EAAE-456E-B108-D2C1AB48A660}" presName="spaceRect" presStyleCnt="0"/>
      <dgm:spPr/>
    </dgm:pt>
    <dgm:pt modelId="{9C7B4240-9E0A-4E72-AF6F-85FBBFFD6B4E}" type="pres">
      <dgm:prSet presAssocID="{38F67927-EAAE-456E-B108-D2C1AB48A660}" presName="parTx" presStyleLbl="revTx" presStyleIdx="6" presStyleCnt="8">
        <dgm:presLayoutVars>
          <dgm:chMax val="0"/>
          <dgm:chPref val="0"/>
        </dgm:presLayoutVars>
      </dgm:prSet>
      <dgm:spPr/>
    </dgm:pt>
    <dgm:pt modelId="{14BA469B-4770-46D8-A69C-08AA1A2BFF78}" type="pres">
      <dgm:prSet presAssocID="{38F67927-EAAE-456E-B108-D2C1AB48A660}" presName="desTx" presStyleLbl="revTx" presStyleIdx="7" presStyleCnt="8">
        <dgm:presLayoutVars/>
      </dgm:prSet>
      <dgm:spPr/>
    </dgm:pt>
  </dgm:ptLst>
  <dgm:cxnLst>
    <dgm:cxn modelId="{F0163600-D229-44F4-82C0-4807D46EDD75}" type="presOf" srcId="{38F67927-EAAE-456E-B108-D2C1AB48A660}" destId="{9C7B4240-9E0A-4E72-AF6F-85FBBFFD6B4E}" srcOrd="0" destOrd="0" presId="urn:microsoft.com/office/officeart/2018/2/layout/IconVerticalSolidList"/>
    <dgm:cxn modelId="{D5685208-8A77-44EC-8189-21099289C4E4}" srcId="{C60C00F7-E234-4FD7-B48E-E0B2BC94819B}" destId="{A6506661-CB5B-4D9E-A614-3C7CE73A1F11}" srcOrd="1" destOrd="0" parTransId="{70E528BB-D170-483E-AAF2-25B0404D53C1}" sibTransId="{EA97EA8D-EDAE-411A-8E80-56F5D87744B1}"/>
    <dgm:cxn modelId="{7DA33616-5802-449B-94CB-B1F12C9B9AB9}" srcId="{6E33A994-2B63-4AC5-939A-D48D8AF8C3B5}" destId="{F2AA9D1C-D09E-4932-854A-390215F26326}" srcOrd="2" destOrd="0" parTransId="{167E6DEF-D4F7-455F-BA20-9E6E33717544}" sibTransId="{890AF4D0-A8EF-43C1-8816-9A372020ECA5}"/>
    <dgm:cxn modelId="{804AAF23-B8D9-4CE1-B170-BD365D8DC946}" type="presOf" srcId="{C73D685A-977C-48C5-A97E-EC35BC89D426}" destId="{09E4D9F7-6E27-4C83-9E40-3B2067F9A988}" srcOrd="0" destOrd="0" presId="urn:microsoft.com/office/officeart/2018/2/layout/IconVerticalSolidList"/>
    <dgm:cxn modelId="{94E88D2B-5687-4E2E-A3AF-627A8550B08F}" type="presOf" srcId="{C60C00F7-E234-4FD7-B48E-E0B2BC94819B}" destId="{0375636B-98FC-4BC2-8B3C-D441584CFBF3}" srcOrd="0" destOrd="0" presId="urn:microsoft.com/office/officeart/2018/2/layout/IconVerticalSolidList"/>
    <dgm:cxn modelId="{0173802D-D037-40F5-BC1F-C8F9F1B1AF5B}" type="presOf" srcId="{6E33A994-2B63-4AC5-939A-D48D8AF8C3B5}" destId="{10ED3ADA-BE8C-4E68-A6CA-F379E3541C30}" srcOrd="0" destOrd="0" presId="urn:microsoft.com/office/officeart/2018/2/layout/IconVerticalSolidList"/>
    <dgm:cxn modelId="{9F39623D-E2A8-49CC-861C-1CD17D5BDA65}" srcId="{7301DDFE-8140-4305-BCEE-B36A2608E69B}" destId="{A9A3229E-C27D-4EE9-A227-ACFEE4C70DDF}" srcOrd="1" destOrd="0" parTransId="{467ECA03-8911-4BF1-9F00-66DA3039F22B}" sibTransId="{1CAA0927-036D-4541-8FD3-87DAFB6B311E}"/>
    <dgm:cxn modelId="{7293535E-1F00-4861-8B72-49FB87A95DAC}" srcId="{6E33A994-2B63-4AC5-939A-D48D8AF8C3B5}" destId="{C60C00F7-E234-4FD7-B48E-E0B2BC94819B}" srcOrd="1" destOrd="0" parTransId="{4866E892-1938-4CFA-8E51-FA342E13F149}" sibTransId="{C335AC27-D5F3-4A8F-A1ED-3FE9E243E779}"/>
    <dgm:cxn modelId="{9794B382-693B-45B4-A529-A560E1342DE2}" srcId="{6E33A994-2B63-4AC5-939A-D48D8AF8C3B5}" destId="{7301DDFE-8140-4305-BCEE-B36A2608E69B}" srcOrd="0" destOrd="0" parTransId="{C4C5F900-20F8-487E-B7BF-F290C6E6C1DB}" sibTransId="{C8F59F1B-D169-48BD-A3AF-BAA616D2B6D1}"/>
    <dgm:cxn modelId="{43B01D8F-27EC-49A8-BD6F-07618A7F07AF}" type="presOf" srcId="{7301DDFE-8140-4305-BCEE-B36A2608E69B}" destId="{1EBD3881-0FF9-43C1-9693-486946F12461}" srcOrd="0" destOrd="0" presId="urn:microsoft.com/office/officeart/2018/2/layout/IconVerticalSolidList"/>
    <dgm:cxn modelId="{AEFFB0A1-3F6B-422F-B9A8-1DEE3FF9E22B}" type="presOf" srcId="{A9A3229E-C27D-4EE9-A227-ACFEE4C70DDF}" destId="{09E4D9F7-6E27-4C83-9E40-3B2067F9A988}" srcOrd="0" destOrd="1" presId="urn:microsoft.com/office/officeart/2018/2/layout/IconVerticalSolidList"/>
    <dgm:cxn modelId="{4BB4E7A8-F643-45AE-9231-FE57567C042C}" srcId="{C60C00F7-E234-4FD7-B48E-E0B2BC94819B}" destId="{3C470FFC-A25C-457D-A7AA-E3EC9722F563}" srcOrd="0" destOrd="0" parTransId="{6745755D-7091-4192-B270-3CFE0B23C8B2}" sibTransId="{62D8C155-E721-4F77-B655-30B9F3BF27BA}"/>
    <dgm:cxn modelId="{DA3D1FB2-0EED-4EF7-AEEB-7F9AC364D0E2}" srcId="{7301DDFE-8140-4305-BCEE-B36A2608E69B}" destId="{C73D685A-977C-48C5-A97E-EC35BC89D426}" srcOrd="0" destOrd="0" parTransId="{BE0E43F9-0E5F-4A77-98E0-E2BF119C9A5D}" sibTransId="{9F6B851D-3395-49E6-810D-B85E8DC5684E}"/>
    <dgm:cxn modelId="{EBC48DC4-2329-4447-B018-7FC4A05559E6}" type="presOf" srcId="{3C470FFC-A25C-457D-A7AA-E3EC9722F563}" destId="{1678D9F7-6143-486D-987B-6A02F550E6D8}" srcOrd="0" destOrd="0" presId="urn:microsoft.com/office/officeart/2018/2/layout/IconVerticalSolidList"/>
    <dgm:cxn modelId="{650BB9C4-80FE-4F3A-A781-812FED18F3B1}" srcId="{F2AA9D1C-D09E-4932-854A-390215F26326}" destId="{17F071B2-19EE-476C-B10E-D1682E3BB405}" srcOrd="0" destOrd="0" parTransId="{BF999F49-4609-4A9C-8480-E7568AA0C186}" sibTransId="{0C3B6416-0535-4630-BDCC-72A6C88C48BE}"/>
    <dgm:cxn modelId="{5778DCC7-79A3-4633-9313-71E5040E9D3E}" type="presOf" srcId="{F2AA9D1C-D09E-4932-854A-390215F26326}" destId="{F8F19524-FC9A-48C3-B2D4-70445C06D268}" srcOrd="0" destOrd="0" presId="urn:microsoft.com/office/officeart/2018/2/layout/IconVerticalSolidList"/>
    <dgm:cxn modelId="{069700CE-FA9C-44E3-BFE2-442789FA0889}" srcId="{6E33A994-2B63-4AC5-939A-D48D8AF8C3B5}" destId="{38F67927-EAAE-456E-B108-D2C1AB48A660}" srcOrd="3" destOrd="0" parTransId="{68DA2BAD-9E16-4971-AE1A-E0FE32953C12}" sibTransId="{784C24EF-58B8-43BE-943E-282BD82E7E51}"/>
    <dgm:cxn modelId="{7D1D8FD3-5C57-4AAD-98C0-2562B1B12F76}" type="presOf" srcId="{E2C22947-50C8-4171-BD50-F2334FDB2627}" destId="{14BA469B-4770-46D8-A69C-08AA1A2BFF78}" srcOrd="0" destOrd="0" presId="urn:microsoft.com/office/officeart/2018/2/layout/IconVerticalSolidList"/>
    <dgm:cxn modelId="{D567A4D8-99BA-40B7-93F7-8490B42DF993}" srcId="{38F67927-EAAE-456E-B108-D2C1AB48A660}" destId="{E2C22947-50C8-4171-BD50-F2334FDB2627}" srcOrd="0" destOrd="0" parTransId="{51CCE93B-0852-4857-8E28-2D448273C56D}" sibTransId="{D9FD58BD-9F83-4050-A102-DA761D61DA96}"/>
    <dgm:cxn modelId="{D5D64AF6-EBD9-41CA-86C8-5B24555B81A9}" type="presOf" srcId="{17F071B2-19EE-476C-B10E-D1682E3BB405}" destId="{85F694A0-3B68-40BB-AD60-ED92557FEF90}" srcOrd="0" destOrd="0" presId="urn:microsoft.com/office/officeart/2018/2/layout/IconVerticalSolidList"/>
    <dgm:cxn modelId="{B89200FB-0766-4DAF-809F-AE99FE5D2F87}" type="presOf" srcId="{A6506661-CB5B-4D9E-A614-3C7CE73A1F11}" destId="{1678D9F7-6143-486D-987B-6A02F550E6D8}" srcOrd="0" destOrd="1" presId="urn:microsoft.com/office/officeart/2018/2/layout/IconVerticalSolidList"/>
    <dgm:cxn modelId="{CB878957-DC54-425B-B00C-7AAB02E86DF1}" type="presParOf" srcId="{10ED3ADA-BE8C-4E68-A6CA-F379E3541C30}" destId="{66F8B91E-C6F7-4EFD-8BF7-67F85F4ACBE1}" srcOrd="0" destOrd="0" presId="urn:microsoft.com/office/officeart/2018/2/layout/IconVerticalSolidList"/>
    <dgm:cxn modelId="{BB2D8441-2535-467B-BD24-DC7B505AB973}" type="presParOf" srcId="{66F8B91E-C6F7-4EFD-8BF7-67F85F4ACBE1}" destId="{1365CA06-9B01-4947-AE32-B712E23CC1D6}" srcOrd="0" destOrd="0" presId="urn:microsoft.com/office/officeart/2018/2/layout/IconVerticalSolidList"/>
    <dgm:cxn modelId="{E114FE45-5242-4EBA-8214-EDD0C1EA56E7}" type="presParOf" srcId="{66F8B91E-C6F7-4EFD-8BF7-67F85F4ACBE1}" destId="{E68D7687-C554-4B24-B305-40F5268C0A4A}" srcOrd="1" destOrd="0" presId="urn:microsoft.com/office/officeart/2018/2/layout/IconVerticalSolidList"/>
    <dgm:cxn modelId="{3C8B015F-C160-4C90-8FD4-A2789023D2B2}" type="presParOf" srcId="{66F8B91E-C6F7-4EFD-8BF7-67F85F4ACBE1}" destId="{14FA09BF-A8E2-44A0-9679-6ADFBE86D423}" srcOrd="2" destOrd="0" presId="urn:microsoft.com/office/officeart/2018/2/layout/IconVerticalSolidList"/>
    <dgm:cxn modelId="{80B5F63B-6D03-4C3A-8F24-F047F756C6F7}" type="presParOf" srcId="{66F8B91E-C6F7-4EFD-8BF7-67F85F4ACBE1}" destId="{1EBD3881-0FF9-43C1-9693-486946F12461}" srcOrd="3" destOrd="0" presId="urn:microsoft.com/office/officeart/2018/2/layout/IconVerticalSolidList"/>
    <dgm:cxn modelId="{77D774C4-46C9-4A3C-99EA-869060E49C70}" type="presParOf" srcId="{66F8B91E-C6F7-4EFD-8BF7-67F85F4ACBE1}" destId="{09E4D9F7-6E27-4C83-9E40-3B2067F9A988}" srcOrd="4" destOrd="0" presId="urn:microsoft.com/office/officeart/2018/2/layout/IconVerticalSolidList"/>
    <dgm:cxn modelId="{8FB20EFB-71D4-483E-8FA9-22C1F51E20FD}" type="presParOf" srcId="{10ED3ADA-BE8C-4E68-A6CA-F379E3541C30}" destId="{A8D27A7D-8722-40BF-B072-90C66B8C2882}" srcOrd="1" destOrd="0" presId="urn:microsoft.com/office/officeart/2018/2/layout/IconVerticalSolidList"/>
    <dgm:cxn modelId="{24685CBD-720D-45BE-B90C-42BDC5E37AFF}" type="presParOf" srcId="{10ED3ADA-BE8C-4E68-A6CA-F379E3541C30}" destId="{6E7887B1-15EE-414B-8A42-94863D139716}" srcOrd="2" destOrd="0" presId="urn:microsoft.com/office/officeart/2018/2/layout/IconVerticalSolidList"/>
    <dgm:cxn modelId="{1DD00649-7AE6-4F81-9079-1B0A960E118E}" type="presParOf" srcId="{6E7887B1-15EE-414B-8A42-94863D139716}" destId="{FAC7DAE1-B516-4BCF-BAC1-E7FB86EF68DC}" srcOrd="0" destOrd="0" presId="urn:microsoft.com/office/officeart/2018/2/layout/IconVerticalSolidList"/>
    <dgm:cxn modelId="{F2118C8B-ACDF-435A-8FEA-C3C6759A0365}" type="presParOf" srcId="{6E7887B1-15EE-414B-8A42-94863D139716}" destId="{F2AAAB4C-8985-4FD4-A8BB-582DD3B28021}" srcOrd="1" destOrd="0" presId="urn:microsoft.com/office/officeart/2018/2/layout/IconVerticalSolidList"/>
    <dgm:cxn modelId="{ABCD333B-7890-4B27-8854-9EA092031F03}" type="presParOf" srcId="{6E7887B1-15EE-414B-8A42-94863D139716}" destId="{9FD1C4A6-1DB0-4D09-8616-8556BD524647}" srcOrd="2" destOrd="0" presId="urn:microsoft.com/office/officeart/2018/2/layout/IconVerticalSolidList"/>
    <dgm:cxn modelId="{9D813678-7669-4421-B3FE-F6019E900D8E}" type="presParOf" srcId="{6E7887B1-15EE-414B-8A42-94863D139716}" destId="{0375636B-98FC-4BC2-8B3C-D441584CFBF3}" srcOrd="3" destOrd="0" presId="urn:microsoft.com/office/officeart/2018/2/layout/IconVerticalSolidList"/>
    <dgm:cxn modelId="{E09CAB6C-6DD1-4DE3-9AB3-E20D661424D5}" type="presParOf" srcId="{6E7887B1-15EE-414B-8A42-94863D139716}" destId="{1678D9F7-6143-486D-987B-6A02F550E6D8}" srcOrd="4" destOrd="0" presId="urn:microsoft.com/office/officeart/2018/2/layout/IconVerticalSolidList"/>
    <dgm:cxn modelId="{2C897EA6-8B02-49B6-AC83-1F65D01121CF}" type="presParOf" srcId="{10ED3ADA-BE8C-4E68-A6CA-F379E3541C30}" destId="{80292C35-8AED-401B-A8E2-16E8DA227039}" srcOrd="3" destOrd="0" presId="urn:microsoft.com/office/officeart/2018/2/layout/IconVerticalSolidList"/>
    <dgm:cxn modelId="{EE3F3150-559B-4300-9C1E-6BB16EBCE3D9}" type="presParOf" srcId="{10ED3ADA-BE8C-4E68-A6CA-F379E3541C30}" destId="{171DD594-E8A0-456C-B451-B8EC33396F48}" srcOrd="4" destOrd="0" presId="urn:microsoft.com/office/officeart/2018/2/layout/IconVerticalSolidList"/>
    <dgm:cxn modelId="{86797002-A792-40BF-A1DC-FA7C52C6CCB6}" type="presParOf" srcId="{171DD594-E8A0-456C-B451-B8EC33396F48}" destId="{D04ED144-986D-45B7-938E-7C963C56D6D7}" srcOrd="0" destOrd="0" presId="urn:microsoft.com/office/officeart/2018/2/layout/IconVerticalSolidList"/>
    <dgm:cxn modelId="{32CF489D-4C9B-42BB-863E-322EB45DF23F}" type="presParOf" srcId="{171DD594-E8A0-456C-B451-B8EC33396F48}" destId="{26256EC1-447A-4014-BEA4-9D5C069B204D}" srcOrd="1" destOrd="0" presId="urn:microsoft.com/office/officeart/2018/2/layout/IconVerticalSolidList"/>
    <dgm:cxn modelId="{D5DB7EBE-5883-411D-A780-84C9CAC9EF25}" type="presParOf" srcId="{171DD594-E8A0-456C-B451-B8EC33396F48}" destId="{642089F0-5F85-4987-A155-AAA3F66E12BF}" srcOrd="2" destOrd="0" presId="urn:microsoft.com/office/officeart/2018/2/layout/IconVerticalSolidList"/>
    <dgm:cxn modelId="{58EA3249-6D6A-4138-8E5A-A83FE1032F02}" type="presParOf" srcId="{171DD594-E8A0-456C-B451-B8EC33396F48}" destId="{F8F19524-FC9A-48C3-B2D4-70445C06D268}" srcOrd="3" destOrd="0" presId="urn:microsoft.com/office/officeart/2018/2/layout/IconVerticalSolidList"/>
    <dgm:cxn modelId="{26AB5F7C-A6A5-44D6-B7EC-CC1BB9FB2251}" type="presParOf" srcId="{171DD594-E8A0-456C-B451-B8EC33396F48}" destId="{85F694A0-3B68-40BB-AD60-ED92557FEF90}" srcOrd="4" destOrd="0" presId="urn:microsoft.com/office/officeart/2018/2/layout/IconVerticalSolidList"/>
    <dgm:cxn modelId="{E3EECBC6-D597-4893-B6AD-A99C1D15773E}" type="presParOf" srcId="{10ED3ADA-BE8C-4E68-A6CA-F379E3541C30}" destId="{CB6B0305-0AFE-42E3-84C4-5C4BBEDBAFC2}" srcOrd="5" destOrd="0" presId="urn:microsoft.com/office/officeart/2018/2/layout/IconVerticalSolidList"/>
    <dgm:cxn modelId="{303065E1-D002-47E5-9B9C-A39E95C41586}" type="presParOf" srcId="{10ED3ADA-BE8C-4E68-A6CA-F379E3541C30}" destId="{224CA234-21FC-4EA9-B6FD-2B89E53F3EC6}" srcOrd="6" destOrd="0" presId="urn:microsoft.com/office/officeart/2018/2/layout/IconVerticalSolidList"/>
    <dgm:cxn modelId="{0F6BE8C0-164E-44A8-9321-73A1A39B3FE3}" type="presParOf" srcId="{224CA234-21FC-4EA9-B6FD-2B89E53F3EC6}" destId="{526607DD-DC45-45D8-930B-9B303D55FACE}" srcOrd="0" destOrd="0" presId="urn:microsoft.com/office/officeart/2018/2/layout/IconVerticalSolidList"/>
    <dgm:cxn modelId="{ADC381DC-7C0C-4C0B-A955-1B09BCA2286E}" type="presParOf" srcId="{224CA234-21FC-4EA9-B6FD-2B89E53F3EC6}" destId="{7E543FE3-8A0A-4361-8DC4-F0EC5C9FFB3C}" srcOrd="1" destOrd="0" presId="urn:microsoft.com/office/officeart/2018/2/layout/IconVerticalSolidList"/>
    <dgm:cxn modelId="{0B2721B9-9E0F-45D6-9BF2-E8F7DDCF9C39}" type="presParOf" srcId="{224CA234-21FC-4EA9-B6FD-2B89E53F3EC6}" destId="{99077793-0360-4DDB-B469-D9641CF8183E}" srcOrd="2" destOrd="0" presId="urn:microsoft.com/office/officeart/2018/2/layout/IconVerticalSolidList"/>
    <dgm:cxn modelId="{3C4F12E0-C064-46BC-817D-F49F8E3BFCD6}" type="presParOf" srcId="{224CA234-21FC-4EA9-B6FD-2B89E53F3EC6}" destId="{9C7B4240-9E0A-4E72-AF6F-85FBBFFD6B4E}" srcOrd="3" destOrd="0" presId="urn:microsoft.com/office/officeart/2018/2/layout/IconVerticalSolidList"/>
    <dgm:cxn modelId="{9D43ADFE-8009-46FB-A158-2C3FDA126E01}" type="presParOf" srcId="{224CA234-21FC-4EA9-B6FD-2B89E53F3EC6}" destId="{14BA469B-4770-46D8-A69C-08AA1A2BFF7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5CA06-9B01-4947-AE32-B712E23CC1D6}">
      <dsp:nvSpPr>
        <dsp:cNvPr id="0" name=""/>
        <dsp:cNvSpPr/>
      </dsp:nvSpPr>
      <dsp:spPr>
        <a:xfrm>
          <a:off x="0" y="0"/>
          <a:ext cx="11736887" cy="139399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D7687-C554-4B24-B305-40F5268C0A4A}">
      <dsp:nvSpPr>
        <dsp:cNvPr id="0" name=""/>
        <dsp:cNvSpPr/>
      </dsp:nvSpPr>
      <dsp:spPr>
        <a:xfrm>
          <a:off x="264044" y="460442"/>
          <a:ext cx="480081" cy="480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D3881-0FF9-43C1-9693-486946F12461}">
      <dsp:nvSpPr>
        <dsp:cNvPr id="0" name=""/>
        <dsp:cNvSpPr/>
      </dsp:nvSpPr>
      <dsp:spPr>
        <a:xfrm>
          <a:off x="1008171" y="264045"/>
          <a:ext cx="5281599" cy="87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Your questions are quantitative, explanatory questions</a:t>
          </a:r>
        </a:p>
      </dsp:txBody>
      <dsp:txXfrm>
        <a:off x="1008171" y="264045"/>
        <a:ext cx="5281599" cy="872875"/>
      </dsp:txXfrm>
    </dsp:sp>
    <dsp:sp modelId="{09E4D9F7-6E27-4C83-9E40-3B2067F9A988}">
      <dsp:nvSpPr>
        <dsp:cNvPr id="0" name=""/>
        <dsp:cNvSpPr/>
      </dsp:nvSpPr>
      <dsp:spPr>
        <a:xfrm>
          <a:off x="6338213" y="264045"/>
          <a:ext cx="5349244" cy="87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Descriptive research: what are the basic features of that (variable)?</a:t>
          </a:r>
        </a:p>
        <a:p>
          <a:pPr marL="0" lvl="0" indent="0" algn="l" defTabSz="800100">
            <a:lnSpc>
              <a:spcPct val="100000"/>
            </a:lnSpc>
            <a:spcBef>
              <a:spcPct val="0"/>
            </a:spcBef>
            <a:spcAft>
              <a:spcPct val="35000"/>
            </a:spcAft>
            <a:buNone/>
          </a:pPr>
          <a:r>
            <a:rPr lang="en-US" sz="1800" kern="1200" dirty="0"/>
            <a:t>Exploratory research: what’s going on with that (variable)?</a:t>
          </a:r>
        </a:p>
      </dsp:txBody>
      <dsp:txXfrm>
        <a:off x="6338213" y="264045"/>
        <a:ext cx="5349244" cy="872875"/>
      </dsp:txXfrm>
    </dsp:sp>
    <dsp:sp modelId="{FAC7DAE1-B516-4BCF-BAC1-E7FB86EF68DC}">
      <dsp:nvSpPr>
        <dsp:cNvPr id="0" name=""/>
        <dsp:cNvSpPr/>
      </dsp:nvSpPr>
      <dsp:spPr>
        <a:xfrm>
          <a:off x="0" y="1675856"/>
          <a:ext cx="11736887" cy="124616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AAB4C-8985-4FD4-A8BB-582DD3B28021}">
      <dsp:nvSpPr>
        <dsp:cNvPr id="0" name=""/>
        <dsp:cNvSpPr/>
      </dsp:nvSpPr>
      <dsp:spPr>
        <a:xfrm>
          <a:off x="264044" y="2012410"/>
          <a:ext cx="480081" cy="4800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5636B-98FC-4BC2-8B3C-D441584CFBF3}">
      <dsp:nvSpPr>
        <dsp:cNvPr id="0" name=""/>
        <dsp:cNvSpPr/>
      </dsp:nvSpPr>
      <dsp:spPr>
        <a:xfrm>
          <a:off x="1008171" y="1816013"/>
          <a:ext cx="5281599" cy="87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They offer nomothetic causal relationships (IV -&gt; DV)</a:t>
          </a:r>
        </a:p>
      </dsp:txBody>
      <dsp:txXfrm>
        <a:off x="1008171" y="1816013"/>
        <a:ext cx="5281599" cy="872875"/>
      </dsp:txXfrm>
    </dsp:sp>
    <dsp:sp modelId="{1678D9F7-6143-486D-987B-6A02F550E6D8}">
      <dsp:nvSpPr>
        <dsp:cNvPr id="0" name=""/>
        <dsp:cNvSpPr/>
      </dsp:nvSpPr>
      <dsp:spPr>
        <a:xfrm>
          <a:off x="6289770" y="1615702"/>
          <a:ext cx="5446130" cy="127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What is your </a:t>
          </a:r>
          <a:r>
            <a:rPr lang="en-US" sz="1800" u="sng" kern="1200" dirty="0"/>
            <a:t>hypothesis</a:t>
          </a:r>
          <a:r>
            <a:rPr lang="en-US" sz="1800" kern="1200" dirty="0"/>
            <a:t>?  </a:t>
          </a:r>
        </a:p>
        <a:p>
          <a:pPr marL="0" lvl="0" indent="0" algn="l" defTabSz="800100">
            <a:lnSpc>
              <a:spcPct val="100000"/>
            </a:lnSpc>
            <a:spcBef>
              <a:spcPct val="0"/>
            </a:spcBef>
            <a:spcAft>
              <a:spcPct val="35000"/>
            </a:spcAft>
            <a:buNone/>
          </a:pPr>
          <a:r>
            <a:rPr lang="en-US" sz="1800" kern="1200" dirty="0"/>
            <a:t>That is, what do you think is the answer to your question? (positive, negative, etc.)</a:t>
          </a:r>
        </a:p>
      </dsp:txBody>
      <dsp:txXfrm>
        <a:off x="6289770" y="1615702"/>
        <a:ext cx="5446130" cy="1273499"/>
      </dsp:txXfrm>
    </dsp:sp>
    <dsp:sp modelId="{D04ED144-986D-45B7-938E-7C963C56D6D7}">
      <dsp:nvSpPr>
        <dsp:cNvPr id="0" name=""/>
        <dsp:cNvSpPr/>
      </dsp:nvSpPr>
      <dsp:spPr>
        <a:xfrm>
          <a:off x="0" y="3107420"/>
          <a:ext cx="11736887" cy="13138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56EC1-447A-4014-BEA4-9D5C069B204D}">
      <dsp:nvSpPr>
        <dsp:cNvPr id="0" name=""/>
        <dsp:cNvSpPr/>
      </dsp:nvSpPr>
      <dsp:spPr>
        <a:xfrm>
          <a:off x="264044" y="3524279"/>
          <a:ext cx="480081" cy="480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19524-FC9A-48C3-B2D4-70445C06D268}">
      <dsp:nvSpPr>
        <dsp:cNvPr id="0" name=""/>
        <dsp:cNvSpPr/>
      </dsp:nvSpPr>
      <dsp:spPr>
        <a:xfrm>
          <a:off x="1008171" y="3327882"/>
          <a:ext cx="5281599" cy="87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What would a descriptive question look like?</a:t>
          </a:r>
        </a:p>
      </dsp:txBody>
      <dsp:txXfrm>
        <a:off x="1008171" y="3327882"/>
        <a:ext cx="5281599" cy="872875"/>
      </dsp:txXfrm>
    </dsp:sp>
    <dsp:sp modelId="{85F694A0-3B68-40BB-AD60-ED92557FEF90}">
      <dsp:nvSpPr>
        <dsp:cNvPr id="0" name=""/>
        <dsp:cNvSpPr/>
      </dsp:nvSpPr>
      <dsp:spPr>
        <a:xfrm>
          <a:off x="6289770" y="3327882"/>
          <a:ext cx="5446130" cy="87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Hint: focus on only one variable</a:t>
          </a:r>
        </a:p>
      </dsp:txBody>
      <dsp:txXfrm>
        <a:off x="6289770" y="3327882"/>
        <a:ext cx="5446130" cy="872875"/>
      </dsp:txXfrm>
    </dsp:sp>
    <dsp:sp modelId="{526607DD-DC45-45D8-930B-9B303D55FACE}">
      <dsp:nvSpPr>
        <dsp:cNvPr id="0" name=""/>
        <dsp:cNvSpPr/>
      </dsp:nvSpPr>
      <dsp:spPr>
        <a:xfrm>
          <a:off x="0" y="4639439"/>
          <a:ext cx="11736887" cy="12568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43FE3-8A0A-4361-8DC4-F0EC5C9FFB3C}">
      <dsp:nvSpPr>
        <dsp:cNvPr id="0" name=""/>
        <dsp:cNvSpPr/>
      </dsp:nvSpPr>
      <dsp:spPr>
        <a:xfrm>
          <a:off x="264044" y="5027816"/>
          <a:ext cx="480081" cy="4800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B4240-9E0A-4E72-AF6F-85FBBFFD6B4E}">
      <dsp:nvSpPr>
        <dsp:cNvPr id="0" name=""/>
        <dsp:cNvSpPr/>
      </dsp:nvSpPr>
      <dsp:spPr>
        <a:xfrm>
          <a:off x="1008171" y="4831419"/>
          <a:ext cx="5281599" cy="87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What would an exploratory question look like?</a:t>
          </a:r>
        </a:p>
      </dsp:txBody>
      <dsp:txXfrm>
        <a:off x="1008171" y="4831419"/>
        <a:ext cx="5281599" cy="872875"/>
      </dsp:txXfrm>
    </dsp:sp>
    <dsp:sp modelId="{14BA469B-4770-46D8-A69C-08AA1A2BFF78}">
      <dsp:nvSpPr>
        <dsp:cNvPr id="0" name=""/>
        <dsp:cNvSpPr/>
      </dsp:nvSpPr>
      <dsp:spPr>
        <a:xfrm>
          <a:off x="6289770" y="4831419"/>
          <a:ext cx="5446130" cy="87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79" tIns="92379" rIns="92379" bIns="92379" numCol="1" spcCol="1270" anchor="ctr" anchorCtr="0">
          <a:noAutofit/>
        </a:bodyPr>
        <a:lstStyle/>
        <a:p>
          <a:pPr marL="0" lvl="0" indent="0" algn="l" defTabSz="800100">
            <a:lnSpc>
              <a:spcPct val="100000"/>
            </a:lnSpc>
            <a:spcBef>
              <a:spcPct val="0"/>
            </a:spcBef>
            <a:spcAft>
              <a:spcPct val="35000"/>
            </a:spcAft>
            <a:buNone/>
          </a:pPr>
          <a:r>
            <a:rPr lang="en-US" sz="1800" kern="1200" dirty="0"/>
            <a:t>Hint: insert a “watch word” from the previous slide</a:t>
          </a:r>
        </a:p>
      </dsp:txBody>
      <dsp:txXfrm>
        <a:off x="6289770" y="4831419"/>
        <a:ext cx="5446130" cy="8728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F808-85AD-4397-A924-0B60BBC9E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867D53-FD92-4BAE-886C-D29B65FA9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1A76C-250A-4CB8-A09C-16F2B6D6C76C}"/>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8785DDE1-0FB6-4260-80DA-E5FF3C3E6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4DC34-161D-4284-A091-43B3AC43FE87}"/>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17366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912A-69B6-4636-8D5B-44CF59D5B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5600C0-3DE4-49EE-A3C4-E583735FB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C5B11-60C5-40B1-A84D-44B852532952}"/>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1F6528E4-5234-49B8-9254-5BF398388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8F7DF-B7F5-4DB9-87D5-3A014EE0624B}"/>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200838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9F748-4D10-4EFB-AD06-E49E90192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6F3A5-BC57-4633-B10C-A7A6951FC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9F6B6-739D-400C-BFCE-9FC7432BD34A}"/>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AF41C40C-10D9-445D-B1BA-E4D7BC20D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CE80F-F120-4EA7-A7BA-600BEA393847}"/>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275105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1C33-4158-4918-A7B7-7609E41F4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EF2ED0-F772-47B5-929A-575616D1DB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D4335-ADD3-436F-906E-6B35B3A2B97D}"/>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D453544B-3DAD-4D34-B61E-B3C3D3DCF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C1593-DDBA-4813-8B4C-4F033EB57AC8}"/>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59096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20B-18A5-462E-935C-0F8CC32EB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2E640-DA87-40AA-B47A-9202B1BF4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CFDF1A-5905-472B-AAB9-56785BC2CEDE}"/>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9D2107E9-8401-4F06-BE19-BE02115D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7D52A-20BE-49CB-831C-C164CB5B1B05}"/>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8410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377C-5217-4FEA-957C-8B59DC449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09199-AE9D-4A54-9E31-4D0E5D3744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CB71A-B863-4653-8F89-B308A23F74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69F58-5905-4411-8BFA-3982E811EDA6}"/>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6" name="Footer Placeholder 5">
            <a:extLst>
              <a:ext uri="{FF2B5EF4-FFF2-40B4-BE49-F238E27FC236}">
                <a16:creationId xmlns:a16="http://schemas.microsoft.com/office/drawing/2014/main" id="{C1C88886-A2B7-48A2-B5CB-D206992AA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8F678-C834-4A82-A2EA-36DE7FBB11E4}"/>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415711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129C-5E1A-44A6-9615-9D986C3F7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A8A11-83F7-409A-B4D1-8BA1BB814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FCF8A8-4E02-4A0D-89CF-3BBAF12232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73F06-0F48-44FE-9AFF-69CC9DE49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4C7B1D-D324-435A-966E-9B49A2D935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1C9AE-789D-49A2-8B60-338FF749012A}"/>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8" name="Footer Placeholder 7">
            <a:extLst>
              <a:ext uri="{FF2B5EF4-FFF2-40B4-BE49-F238E27FC236}">
                <a16:creationId xmlns:a16="http://schemas.microsoft.com/office/drawing/2014/main" id="{5A91BCAB-1C40-46FF-81EA-6C2E8CB96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43876-C12A-4118-91E5-AB08BA199C3F}"/>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9415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F981-6F0C-478C-B4F1-300398CF8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3821C-1C21-4976-979F-5C4520F5FEF0}"/>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4" name="Footer Placeholder 3">
            <a:extLst>
              <a:ext uri="{FF2B5EF4-FFF2-40B4-BE49-F238E27FC236}">
                <a16:creationId xmlns:a16="http://schemas.microsoft.com/office/drawing/2014/main" id="{4B4F9430-1AE0-4B6A-9AD2-18A9956F3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0CD99-CEFE-486A-824D-2FA64948A948}"/>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53725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51AC5-3442-4C20-AF0C-E61A2CDE6951}"/>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3" name="Footer Placeholder 2">
            <a:extLst>
              <a:ext uri="{FF2B5EF4-FFF2-40B4-BE49-F238E27FC236}">
                <a16:creationId xmlns:a16="http://schemas.microsoft.com/office/drawing/2014/main" id="{95D282D2-D6E1-4404-BA1E-E22D1F673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48BF8-ECD9-43EF-B353-9497753DE2A9}"/>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3575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389-7D0E-4F54-BAF8-CBF9FA86C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91AC3-3116-40E8-9B3A-77DE90181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A1F7C2-4C65-4B07-9E18-4371D7797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38FE7F-4D4B-4370-9172-4A70EFB0F7C3}"/>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6" name="Footer Placeholder 5">
            <a:extLst>
              <a:ext uri="{FF2B5EF4-FFF2-40B4-BE49-F238E27FC236}">
                <a16:creationId xmlns:a16="http://schemas.microsoft.com/office/drawing/2014/main" id="{2ADB0F57-F74B-4D97-A781-17F41213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EFF71-4FC8-4152-8DA1-02CF3AF19FD1}"/>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94892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E9BE-84CC-4107-A1C5-581ECB5FE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9BAB8-4699-4C62-BB72-863E4DDFC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C7F671-6210-4673-9D07-AD9868862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07FCE4-1877-4985-94F6-F9720023D787}"/>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6" name="Footer Placeholder 5">
            <a:extLst>
              <a:ext uri="{FF2B5EF4-FFF2-40B4-BE49-F238E27FC236}">
                <a16:creationId xmlns:a16="http://schemas.microsoft.com/office/drawing/2014/main" id="{31D6A37B-E2AA-4387-9EB2-09395C475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60FBC-71C7-44F3-AC9D-110E69E14213}"/>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83612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DFA72-3FE2-4451-BF84-DCD74D8D9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7DCDD5-86FF-4D84-8B43-F95078FD7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5FCBE-EA36-4DD0-BCDF-1AB52C4CD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13D8C867-3708-4695-A082-18C4BB42F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E26958-147A-4C1D-9ADD-4548C13BF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18831-2F19-4F31-81E7-D8DEDFF2B4EF}" type="slidenum">
              <a:rPr lang="en-US" smtClean="0"/>
              <a:t>‹#›</a:t>
            </a:fld>
            <a:endParaRPr lang="en-US"/>
          </a:p>
        </p:txBody>
      </p:sp>
    </p:spTree>
    <p:extLst>
      <p:ext uri="{BB962C8B-B14F-4D97-AF65-F5344CB8AC3E}">
        <p14:creationId xmlns:p14="http://schemas.microsoft.com/office/powerpoint/2010/main" val="3780227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socialsci.libretexts.org/Bookshelves/Social_Work_and_Human_Services/Scientific_Inquiry_in_Social_Work_(DeCarlo)."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CvmsMzlF7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2">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4" name="Group 24">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35" name="Rectangle 25">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6">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28">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8" name="Rectangle 30">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200"/>
            <a:ext cx="11277600" cy="59436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D1BA5F6-5F01-4671-A6C3-5F3E16163101}"/>
              </a:ext>
            </a:extLst>
          </p:cNvPr>
          <p:cNvSpPr>
            <a:spLocks noGrp="1"/>
          </p:cNvSpPr>
          <p:nvPr>
            <p:ph type="ctrTitle"/>
          </p:nvPr>
        </p:nvSpPr>
        <p:spPr/>
        <p:txBody>
          <a:bodyPr>
            <a:normAutofit/>
          </a:bodyPr>
          <a:lstStyle/>
          <a:p>
            <a:r>
              <a:rPr lang="en-US" dirty="0"/>
              <a:t>Chapter 8: Creating and Refining a Research Question</a:t>
            </a:r>
          </a:p>
        </p:txBody>
      </p:sp>
      <p:sp>
        <p:nvSpPr>
          <p:cNvPr id="3" name="Subtitle 2">
            <a:extLst>
              <a:ext uri="{FF2B5EF4-FFF2-40B4-BE49-F238E27FC236}">
                <a16:creationId xmlns:a16="http://schemas.microsoft.com/office/drawing/2014/main" id="{B59B0B61-A913-4CF9-ABBF-42912ED0223D}"/>
              </a:ext>
            </a:extLst>
          </p:cNvPr>
          <p:cNvSpPr>
            <a:spLocks noGrp="1"/>
          </p:cNvSpPr>
          <p:nvPr>
            <p:ph type="subTitle" idx="1"/>
          </p:nvPr>
        </p:nvSpPr>
        <p:spPr/>
        <p:txBody>
          <a:bodyPr/>
          <a:lstStyle/>
          <a:p>
            <a:r>
              <a:rPr lang="en-US" i="1" dirty="0">
                <a:hlinkClick r:id="rId2"/>
              </a:rPr>
              <a:t>Scientific Inquiry in Social Work</a:t>
            </a:r>
            <a:endParaRPr lang="en-US" i="1" dirty="0"/>
          </a:p>
        </p:txBody>
      </p:sp>
      <p:pic>
        <p:nvPicPr>
          <p:cNvPr id="4" name="Picture 3">
            <a:extLst>
              <a:ext uri="{FF2B5EF4-FFF2-40B4-BE49-F238E27FC236}">
                <a16:creationId xmlns:a16="http://schemas.microsoft.com/office/drawing/2014/main" id="{ED85A50A-988A-4717-90E2-DA990B079F5F}"/>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16066" y="5574082"/>
            <a:ext cx="2517731" cy="835688"/>
          </a:xfrm>
          <a:prstGeom prst="rect">
            <a:avLst/>
          </a:prstGeom>
          <a:noFill/>
          <a:ln>
            <a:noFill/>
          </a:ln>
        </p:spPr>
      </p:pic>
      <p:pic>
        <p:nvPicPr>
          <p:cNvPr id="5" name="Picture 4" descr="Image result for cc by nc sa image">
            <a:extLst>
              <a:ext uri="{FF2B5EF4-FFF2-40B4-BE49-F238E27FC236}">
                <a16:creationId xmlns:a16="http://schemas.microsoft.com/office/drawing/2014/main" id="{B0277A35-4E5B-4754-AD43-69A55BAB462B}"/>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59266" y="5574082"/>
            <a:ext cx="2743200" cy="918793"/>
          </a:xfrm>
          <a:prstGeom prst="rect">
            <a:avLst/>
          </a:prstGeom>
          <a:noFill/>
          <a:ln>
            <a:noFill/>
          </a:ln>
        </p:spPr>
      </p:pic>
    </p:spTree>
    <p:extLst>
      <p:ext uri="{BB962C8B-B14F-4D97-AF65-F5344CB8AC3E}">
        <p14:creationId xmlns:p14="http://schemas.microsoft.com/office/powerpoint/2010/main" val="11001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C10E71A-4446-4C11-98F6-0F5C4B97EE66}"/>
              </a:ext>
            </a:extLst>
          </p:cNvPr>
          <p:cNvSpPr>
            <a:spLocks noGrp="1"/>
          </p:cNvSpPr>
          <p:nvPr>
            <p:ph type="title"/>
          </p:nvPr>
        </p:nvSpPr>
        <p:spPr>
          <a:xfrm>
            <a:off x="804998" y="798445"/>
            <a:ext cx="4803636" cy="1311664"/>
          </a:xfrm>
        </p:spPr>
        <p:txBody>
          <a:bodyPr>
            <a:normAutofit/>
          </a:bodyPr>
          <a:lstStyle/>
          <a:p>
            <a:r>
              <a:rPr lang="en-US">
                <a:solidFill>
                  <a:srgbClr val="000000"/>
                </a:solidFill>
              </a:rPr>
              <a:t>Importance</a:t>
            </a:r>
          </a:p>
        </p:txBody>
      </p:sp>
      <p:sp>
        <p:nvSpPr>
          <p:cNvPr id="3" name="Content Placeholder 2">
            <a:extLst>
              <a:ext uri="{FF2B5EF4-FFF2-40B4-BE49-F238E27FC236}">
                <a16:creationId xmlns:a16="http://schemas.microsoft.com/office/drawing/2014/main" id="{FDD00F95-9548-4AC3-A893-D1A88442431E}"/>
              </a:ext>
            </a:extLst>
          </p:cNvPr>
          <p:cNvSpPr>
            <a:spLocks noGrp="1"/>
          </p:cNvSpPr>
          <p:nvPr>
            <p:ph idx="1"/>
          </p:nvPr>
        </p:nvSpPr>
        <p:spPr>
          <a:xfrm>
            <a:off x="804997" y="1907628"/>
            <a:ext cx="5115433" cy="4745420"/>
          </a:xfrm>
        </p:spPr>
        <p:txBody>
          <a:bodyPr anchor="ctr">
            <a:normAutofit/>
          </a:bodyPr>
          <a:lstStyle/>
          <a:p>
            <a:r>
              <a:rPr lang="en-US" dirty="0">
                <a:solidFill>
                  <a:schemeClr val="accent6">
                    <a:lumMod val="75000"/>
                  </a:schemeClr>
                </a:solidFill>
              </a:rPr>
              <a:t>Target population</a:t>
            </a:r>
          </a:p>
          <a:p>
            <a:r>
              <a:rPr lang="en-US" dirty="0">
                <a:solidFill>
                  <a:schemeClr val="accent6">
                    <a:lumMod val="75000"/>
                  </a:schemeClr>
                </a:solidFill>
              </a:rPr>
              <a:t>Stakeholders/funders</a:t>
            </a:r>
          </a:p>
          <a:p>
            <a:r>
              <a:rPr lang="en-US" dirty="0">
                <a:solidFill>
                  <a:schemeClr val="accent6">
                    <a:lumMod val="75000"/>
                  </a:schemeClr>
                </a:solidFill>
              </a:rPr>
              <a:t>Social work</a:t>
            </a:r>
          </a:p>
          <a:p>
            <a:r>
              <a:rPr lang="en-US" dirty="0">
                <a:solidFill>
                  <a:schemeClr val="accent6">
                    <a:lumMod val="75000"/>
                  </a:schemeClr>
                </a:solidFill>
              </a:rPr>
              <a:t>Social science</a:t>
            </a:r>
          </a:p>
          <a:p>
            <a:endParaRPr lang="en-US" dirty="0">
              <a:solidFill>
                <a:schemeClr val="accent6">
                  <a:lumMod val="75000"/>
                </a:schemeClr>
              </a:solidFill>
            </a:endParaRPr>
          </a:p>
          <a:p>
            <a:r>
              <a:rPr lang="en-US" dirty="0">
                <a:solidFill>
                  <a:schemeClr val="accent6">
                    <a:lumMod val="75000"/>
                  </a:schemeClr>
                </a:solidFill>
              </a:rPr>
              <a:t>Do we already know the answer to your question?</a:t>
            </a:r>
          </a:p>
          <a:p>
            <a:r>
              <a:rPr lang="en-US" dirty="0">
                <a:solidFill>
                  <a:schemeClr val="accent6">
                    <a:lumMod val="75000"/>
                  </a:schemeClr>
                </a:solidFill>
              </a:rPr>
              <a:t>How can you tweak your question so it asks something new?</a:t>
            </a: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descr="Plant growing in a concrete crack">
            <a:extLst>
              <a:ext uri="{FF2B5EF4-FFF2-40B4-BE49-F238E27FC236}">
                <a16:creationId xmlns:a16="http://schemas.microsoft.com/office/drawing/2014/main" id="{D1A91D10-3396-4FC1-B7DF-41AA74B9B57A}"/>
              </a:ext>
            </a:extLst>
          </p:cNvPr>
          <p:cNvPicPr>
            <a:picLocks noChangeAspect="1"/>
          </p:cNvPicPr>
          <p:nvPr/>
        </p:nvPicPr>
        <p:blipFill rotWithShape="1">
          <a:blip r:embed="rId3"/>
          <a:srcRect l="11680" r="30315"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47641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BBFD11-E138-4B57-9368-0FCB3D99528C}"/>
              </a:ext>
            </a:extLst>
          </p:cNvPr>
          <p:cNvSpPr>
            <a:spLocks noGrp="1"/>
          </p:cNvSpPr>
          <p:nvPr>
            <p:ph type="title"/>
          </p:nvPr>
        </p:nvSpPr>
        <p:spPr>
          <a:xfrm>
            <a:off x="6094105" y="802955"/>
            <a:ext cx="4977976" cy="1454051"/>
          </a:xfrm>
        </p:spPr>
        <p:txBody>
          <a:bodyPr>
            <a:normAutofit/>
          </a:bodyPr>
          <a:lstStyle/>
          <a:p>
            <a:r>
              <a:rPr lang="en-US">
                <a:solidFill>
                  <a:srgbClr val="000000"/>
                </a:solidFill>
              </a:rPr>
              <a:t>Work Time</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Image of two figures with a Question mark within a chat box above their heads">
            <a:extLst>
              <a:ext uri="{FF2B5EF4-FFF2-40B4-BE49-F238E27FC236}">
                <a16:creationId xmlns:a16="http://schemas.microsoft.com/office/drawing/2014/main" id="{533180AC-63B3-4925-AD2A-841ACCED98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5" name="Content Placeholder 4">
            <a:extLst>
              <a:ext uri="{FF2B5EF4-FFF2-40B4-BE49-F238E27FC236}">
                <a16:creationId xmlns:a16="http://schemas.microsoft.com/office/drawing/2014/main" id="{4F5F77BB-9E5F-493F-8A78-4002CD53AD5A}"/>
              </a:ext>
            </a:extLst>
          </p:cNvPr>
          <p:cNvSpPr>
            <a:spLocks noGrp="1"/>
          </p:cNvSpPr>
          <p:nvPr>
            <p:ph idx="1"/>
          </p:nvPr>
        </p:nvSpPr>
        <p:spPr>
          <a:xfrm>
            <a:off x="6090574" y="2045110"/>
            <a:ext cx="5614874" cy="4015861"/>
          </a:xfrm>
        </p:spPr>
        <p:txBody>
          <a:bodyPr anchor="ctr">
            <a:normAutofit/>
          </a:bodyPr>
          <a:lstStyle/>
          <a:p>
            <a:pPr marL="0" lvl="0" indent="0">
              <a:buNone/>
            </a:pPr>
            <a:r>
              <a:rPr lang="en-US" sz="2400" b="1" dirty="0">
                <a:solidFill>
                  <a:srgbClr val="000000"/>
                </a:solidFill>
              </a:rPr>
              <a:t>Share your quantitative research question with your neighbor.  </a:t>
            </a:r>
          </a:p>
          <a:p>
            <a:pPr marL="0" lvl="0" indent="0">
              <a:buNone/>
            </a:pPr>
            <a:r>
              <a:rPr lang="en-US" sz="2400" dirty="0">
                <a:solidFill>
                  <a:srgbClr val="000000"/>
                </a:solidFill>
              </a:rPr>
              <a:t>What is your hypothesis? In a few sentences, describe how your research question is…</a:t>
            </a:r>
          </a:p>
          <a:p>
            <a:pPr lvl="2"/>
            <a:r>
              <a:rPr lang="en-US" sz="2400" dirty="0">
                <a:solidFill>
                  <a:srgbClr val="000000"/>
                </a:solidFill>
              </a:rPr>
              <a:t>Feasible to conduct</a:t>
            </a:r>
          </a:p>
          <a:p>
            <a:pPr lvl="2"/>
            <a:r>
              <a:rPr lang="en-US" sz="2400" dirty="0">
                <a:solidFill>
                  <a:srgbClr val="000000"/>
                </a:solidFill>
              </a:rPr>
              <a:t>Important to society</a:t>
            </a:r>
          </a:p>
          <a:p>
            <a:pPr lvl="2"/>
            <a:r>
              <a:rPr lang="en-US" sz="2400" dirty="0">
                <a:solidFill>
                  <a:srgbClr val="000000"/>
                </a:solidFill>
              </a:rPr>
              <a:t>Relevant to the scientific literature</a:t>
            </a:r>
          </a:p>
          <a:p>
            <a:pPr marL="0" lvl="0" indent="0">
              <a:buNone/>
            </a:pPr>
            <a:r>
              <a:rPr lang="en-US" sz="2400" dirty="0">
                <a:solidFill>
                  <a:srgbClr val="000000"/>
                </a:solidFill>
              </a:rPr>
              <a:t>How has your research question changed over time?</a:t>
            </a:r>
          </a:p>
          <a:p>
            <a:endParaRPr lang="en-US" sz="2000" dirty="0">
              <a:solidFill>
                <a:srgbClr val="000000"/>
              </a:solidFill>
            </a:endParaRPr>
          </a:p>
        </p:txBody>
      </p:sp>
    </p:spTree>
    <p:extLst>
      <p:ext uri="{BB962C8B-B14F-4D97-AF65-F5344CB8AC3E}">
        <p14:creationId xmlns:p14="http://schemas.microsoft.com/office/powerpoint/2010/main" val="271998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Chapter Overview</a:t>
            </a:r>
          </a:p>
        </p:txBody>
      </p:sp>
      <p:sp>
        <p:nvSpPr>
          <p:cNvPr id="3" name="Content Placeholder 2"/>
          <p:cNvSpPr>
            <a:spLocks noGrp="1"/>
          </p:cNvSpPr>
          <p:nvPr>
            <p:ph idx="1"/>
          </p:nvPr>
        </p:nvSpPr>
        <p:spPr>
          <a:xfrm>
            <a:off x="1179226" y="2644877"/>
            <a:ext cx="9833548" cy="3834581"/>
          </a:xfrm>
        </p:spPr>
        <p:txBody>
          <a:bodyPr>
            <a:normAutofit lnSpcReduction="10000"/>
          </a:bodyPr>
          <a:lstStyle/>
          <a:p>
            <a:pPr marL="0" indent="0">
              <a:buNone/>
            </a:pPr>
            <a:r>
              <a:rPr lang="en-US" sz="2000" dirty="0">
                <a:solidFill>
                  <a:srgbClr val="000000"/>
                </a:solidFill>
              </a:rPr>
              <a:t>Creating a research question is an iterative process, one version after another. In the preceding chapters, you started with an initial question and refined it as you learned more about the topic you’re studying. </a:t>
            </a:r>
          </a:p>
          <a:p>
            <a:pPr marL="0" indent="0">
              <a:buNone/>
            </a:pPr>
            <a:r>
              <a:rPr lang="en-US" sz="2000" dirty="0">
                <a:solidFill>
                  <a:srgbClr val="000000"/>
                </a:solidFill>
              </a:rPr>
              <a:t>In this chapter, you will finalize your research question.  You will examine:</a:t>
            </a:r>
            <a:endParaRPr lang="en-US" sz="2000" b="1" dirty="0">
              <a:solidFill>
                <a:srgbClr val="000000"/>
              </a:solidFill>
            </a:endParaRPr>
          </a:p>
          <a:p>
            <a:r>
              <a:rPr lang="fr-FR" sz="2000" dirty="0" err="1">
                <a:solidFill>
                  <a:srgbClr val="000000"/>
                </a:solidFill>
              </a:rPr>
              <a:t>Ethical</a:t>
            </a:r>
            <a:r>
              <a:rPr lang="fr-FR" sz="2000" dirty="0">
                <a:solidFill>
                  <a:srgbClr val="000000"/>
                </a:solidFill>
              </a:rPr>
              <a:t> versus </a:t>
            </a:r>
            <a:r>
              <a:rPr lang="fr-FR" sz="2000" dirty="0" err="1">
                <a:solidFill>
                  <a:srgbClr val="000000"/>
                </a:solidFill>
              </a:rPr>
              <a:t>empirical</a:t>
            </a:r>
            <a:r>
              <a:rPr lang="fr-FR" sz="2000" dirty="0">
                <a:solidFill>
                  <a:srgbClr val="000000"/>
                </a:solidFill>
              </a:rPr>
              <a:t> questions</a:t>
            </a:r>
          </a:p>
          <a:p>
            <a:r>
              <a:rPr lang="en-US" sz="2000" dirty="0">
                <a:solidFill>
                  <a:srgbClr val="000000"/>
                </a:solidFill>
              </a:rPr>
              <a:t>Importance of writing a good research question that is feasible and important to your field of study</a:t>
            </a:r>
          </a:p>
          <a:p>
            <a:r>
              <a:rPr lang="en-US" sz="2000" dirty="0">
                <a:solidFill>
                  <a:srgbClr val="000000"/>
                </a:solidFill>
              </a:rPr>
              <a:t>Determining if it’s a quantitative or qualitative research question</a:t>
            </a:r>
          </a:p>
          <a:p>
            <a:r>
              <a:rPr lang="en-US" sz="2000" dirty="0">
                <a:solidFill>
                  <a:srgbClr val="000000"/>
                </a:solidFill>
              </a:rPr>
              <a:t>Matching your question with the right study design</a:t>
            </a:r>
          </a:p>
          <a:p>
            <a:pPr marL="0" indent="0">
              <a:buNone/>
            </a:pPr>
            <a:endParaRPr lang="en-US" sz="2000" dirty="0">
              <a:solidFill>
                <a:srgbClr val="000000"/>
              </a:solidFill>
            </a:endParaRPr>
          </a:p>
          <a:p>
            <a:pPr marL="0" indent="0">
              <a:buNone/>
            </a:pPr>
            <a:r>
              <a:rPr lang="en-US" sz="2000" dirty="0">
                <a:solidFill>
                  <a:srgbClr val="000000"/>
                </a:solidFill>
              </a:rPr>
              <a:t>Once this process is completed, you’ll be ready to start answering your question.</a:t>
            </a:r>
          </a:p>
        </p:txBody>
      </p:sp>
    </p:spTree>
    <p:extLst>
      <p:ext uri="{BB962C8B-B14F-4D97-AF65-F5344CB8AC3E}">
        <p14:creationId xmlns:p14="http://schemas.microsoft.com/office/powerpoint/2010/main" val="367016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EFBA3-9CC4-43E4-A071-8A34F443337C}"/>
              </a:ext>
            </a:extLst>
          </p:cNvPr>
          <p:cNvSpPr>
            <a:spLocks noGrp="1"/>
          </p:cNvSpPr>
          <p:nvPr>
            <p:ph type="title"/>
          </p:nvPr>
        </p:nvSpPr>
        <p:spPr>
          <a:xfrm>
            <a:off x="526073" y="489439"/>
            <a:ext cx="11139854" cy="930447"/>
          </a:xfrm>
          <a:prstGeom prst="ellipse">
            <a:avLst/>
          </a:prstGeom>
        </p:spPr>
        <p:txBody>
          <a:bodyPr vert="horz" lIns="91440" tIns="45720" rIns="91440" bIns="45720" rtlCol="0" anchor="b">
            <a:normAutofit/>
          </a:bodyPr>
          <a:lstStyle/>
          <a:p>
            <a:pPr algn="ctr"/>
            <a:r>
              <a:rPr lang="en-US" sz="3800" kern="1200" dirty="0">
                <a:solidFill>
                  <a:schemeClr val="bg1"/>
                </a:solidFill>
                <a:latin typeface="+mj-lt"/>
                <a:ea typeface="+mj-ea"/>
                <a:cs typeface="+mj-cs"/>
              </a:rPr>
              <a:t>Remember from last chapter…</a:t>
            </a:r>
          </a:p>
        </p:txBody>
      </p:sp>
      <p:cxnSp>
        <p:nvCxnSpPr>
          <p:cNvPr id="84" name="Straight Connector 8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E516921-4F91-40EC-9A80-7F53B7433AB7}"/>
              </a:ext>
            </a:extLst>
          </p:cNvPr>
          <p:cNvSpPr txBox="1"/>
          <p:nvPr/>
        </p:nvSpPr>
        <p:spPr>
          <a:xfrm>
            <a:off x="320040" y="2446592"/>
            <a:ext cx="6062617" cy="646331"/>
          </a:xfrm>
          <a:prstGeom prst="rect">
            <a:avLst/>
          </a:prstGeom>
          <a:noFill/>
        </p:spPr>
        <p:txBody>
          <a:bodyPr wrap="square" rtlCol="0">
            <a:spAutoFit/>
          </a:bodyPr>
          <a:lstStyle/>
          <a:p>
            <a:r>
              <a:rPr lang="en-US" dirty="0"/>
              <a:t>Idiographic – study or discovery of new scientific facts or processes, exploring ideas that we don’t know much about</a:t>
            </a:r>
          </a:p>
        </p:txBody>
      </p:sp>
      <p:pic>
        <p:nvPicPr>
          <p:cNvPr id="8202" name="Picture 2" descr="Two baskets of research, one with idiographic research and another with nomothetic research and their components.  The components listed for idiographic research are: Social Constructivist Paradigm, Descriptive or Exploratory Research, Qualitative Methods, Inductive Reasoning. The components listed for Nomothetic research are: Positivist Paradigm, Explanatory Research, Quantitative Methods, Deductive Reasoning.">
            <a:extLst>
              <a:ext uri="{FF2B5EF4-FFF2-40B4-BE49-F238E27FC236}">
                <a16:creationId xmlns:a16="http://schemas.microsoft.com/office/drawing/2014/main" id="{2ECFADA2-AC53-4F73-A94F-0083AB6EE2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040" y="3061113"/>
            <a:ext cx="11496821" cy="2988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9B6824-491C-41BE-9ED8-CB9DCF273800}"/>
              </a:ext>
            </a:extLst>
          </p:cNvPr>
          <p:cNvSpPr txBox="1"/>
          <p:nvPr/>
        </p:nvSpPr>
        <p:spPr>
          <a:xfrm>
            <a:off x="5173249" y="6112701"/>
            <a:ext cx="6651321" cy="646331"/>
          </a:xfrm>
          <a:prstGeom prst="rect">
            <a:avLst/>
          </a:prstGeom>
          <a:noFill/>
        </p:spPr>
        <p:txBody>
          <a:bodyPr wrap="square" rtlCol="0">
            <a:spAutoFit/>
          </a:bodyPr>
          <a:lstStyle/>
          <a:p>
            <a:r>
              <a:rPr lang="en-US" dirty="0"/>
              <a:t>Nomothetic – generalization of information to different populations, testing an idea from a theory based on existing information</a:t>
            </a:r>
          </a:p>
        </p:txBody>
      </p:sp>
    </p:spTree>
    <p:extLst>
      <p:ext uri="{BB962C8B-B14F-4D97-AF65-F5344CB8AC3E}">
        <p14:creationId xmlns:p14="http://schemas.microsoft.com/office/powerpoint/2010/main" val="270124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083" y="-1044"/>
            <a:ext cx="6432966"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DF1B03A-8AE9-422A-9080-27CC6BB93C91}"/>
              </a:ext>
            </a:extLst>
          </p:cNvPr>
          <p:cNvSpPr>
            <a:spLocks noGrp="1"/>
          </p:cNvSpPr>
          <p:nvPr>
            <p:ph type="title"/>
          </p:nvPr>
        </p:nvSpPr>
        <p:spPr>
          <a:xfrm>
            <a:off x="1512439" y="552810"/>
            <a:ext cx="5448255" cy="2228759"/>
          </a:xfrm>
        </p:spPr>
        <p:txBody>
          <a:bodyPr anchor="b">
            <a:normAutofit/>
          </a:bodyPr>
          <a:lstStyle/>
          <a:p>
            <a:r>
              <a:rPr lang="en-US" sz="4800" dirty="0"/>
              <a:t>Characteristics of a good (nomothetic) research question</a:t>
            </a:r>
          </a:p>
        </p:txBody>
      </p:sp>
      <p:sp>
        <p:nvSpPr>
          <p:cNvPr id="3" name="Content Placeholder 2">
            <a:extLst>
              <a:ext uri="{FF2B5EF4-FFF2-40B4-BE49-F238E27FC236}">
                <a16:creationId xmlns:a16="http://schemas.microsoft.com/office/drawing/2014/main" id="{DC30E011-44E3-4C08-B20C-0CC426DFC797}"/>
              </a:ext>
            </a:extLst>
          </p:cNvPr>
          <p:cNvSpPr>
            <a:spLocks noGrp="1"/>
          </p:cNvSpPr>
          <p:nvPr>
            <p:ph idx="1"/>
          </p:nvPr>
        </p:nvSpPr>
        <p:spPr>
          <a:xfrm>
            <a:off x="1512439" y="2959729"/>
            <a:ext cx="5448255" cy="3341075"/>
          </a:xfrm>
        </p:spPr>
        <p:txBody>
          <a:bodyPr anchor="t">
            <a:normAutofit/>
          </a:bodyPr>
          <a:lstStyle/>
          <a:p>
            <a:r>
              <a:rPr lang="en-US" sz="1800" dirty="0"/>
              <a:t>It is empirically focused</a:t>
            </a:r>
          </a:p>
          <a:p>
            <a:r>
              <a:rPr lang="en-US" sz="1800" dirty="0"/>
              <a:t>It is written in the form of a question</a:t>
            </a:r>
          </a:p>
          <a:p>
            <a:r>
              <a:rPr lang="en-US" sz="1800" dirty="0"/>
              <a:t>It is clearly written</a:t>
            </a:r>
          </a:p>
          <a:p>
            <a:r>
              <a:rPr lang="en-US" sz="1800" dirty="0"/>
              <a:t>Can not be answered with just yes/no </a:t>
            </a:r>
          </a:p>
          <a:p>
            <a:r>
              <a:rPr lang="en-US" sz="1800" dirty="0"/>
              <a:t>It has more than one plausible answer</a:t>
            </a:r>
          </a:p>
          <a:p>
            <a:r>
              <a:rPr lang="en-US" sz="1800" dirty="0"/>
              <a:t>It considers relationships among multiple variables</a:t>
            </a:r>
          </a:p>
          <a:p>
            <a:r>
              <a:rPr lang="en-US" sz="1800" dirty="0"/>
              <a:t>It is specific and clear about the concepts it addresses</a:t>
            </a:r>
          </a:p>
          <a:p>
            <a:r>
              <a:rPr lang="en-US" sz="1800" dirty="0"/>
              <a:t>It contains a target population</a:t>
            </a:r>
          </a:p>
        </p:txBody>
      </p:sp>
    </p:spTree>
    <p:extLst>
      <p:ext uri="{BB962C8B-B14F-4D97-AF65-F5344CB8AC3E}">
        <p14:creationId xmlns:p14="http://schemas.microsoft.com/office/powerpoint/2010/main" val="157061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1191966" y="900622"/>
            <a:ext cx="6611012" cy="1173984"/>
          </a:xfrm>
        </p:spPr>
        <p:txBody>
          <a:bodyPr anchor="b">
            <a:normAutofit/>
          </a:bodyPr>
          <a:lstStyle/>
          <a:p>
            <a:r>
              <a:rPr lang="en-US" sz="4800" dirty="0"/>
              <a:t>Empirical vs. Ethical</a:t>
            </a:r>
          </a:p>
        </p:txBody>
      </p:sp>
      <p:sp>
        <p:nvSpPr>
          <p:cNvPr id="3" name="Content Placeholder 2"/>
          <p:cNvSpPr>
            <a:spLocks noGrp="1"/>
          </p:cNvSpPr>
          <p:nvPr>
            <p:ph idx="1"/>
          </p:nvPr>
        </p:nvSpPr>
        <p:spPr>
          <a:xfrm>
            <a:off x="1191966" y="2246053"/>
            <a:ext cx="6231389" cy="3661084"/>
          </a:xfrm>
        </p:spPr>
        <p:txBody>
          <a:bodyPr>
            <a:normAutofit/>
          </a:bodyPr>
          <a:lstStyle/>
          <a:p>
            <a:pPr marL="0" indent="0">
              <a:buNone/>
            </a:pPr>
            <a:r>
              <a:rPr lang="en-US" sz="2000" dirty="0"/>
              <a:t>Social workers are best equipped to answer </a:t>
            </a:r>
            <a:r>
              <a:rPr lang="en-US" sz="2000" b="1" dirty="0"/>
              <a:t>empirical </a:t>
            </a:r>
            <a:r>
              <a:rPr lang="en-US" sz="2000" dirty="0"/>
              <a:t>questions—those that can be answered by real experience in the real world—as opposed to </a:t>
            </a:r>
            <a:r>
              <a:rPr lang="en-US" sz="2000" b="1" dirty="0"/>
              <a:t>ethical </a:t>
            </a:r>
            <a:r>
              <a:rPr lang="en-US" sz="2000" dirty="0"/>
              <a:t>questions—questions about which people have moral opinions and that may not be answerable in reference to the real world. </a:t>
            </a:r>
          </a:p>
          <a:p>
            <a:pPr marL="0" indent="0">
              <a:buNone/>
            </a:pPr>
            <a:r>
              <a:rPr lang="en-US" sz="2000" dirty="0"/>
              <a:t>While social workers have explicit ethical obligations (e.g., service, social justice), research projects ask empirical questions that help support those ethical principles.</a:t>
            </a:r>
          </a:p>
        </p:txBody>
      </p:sp>
    </p:spTree>
    <p:extLst>
      <p:ext uri="{BB962C8B-B14F-4D97-AF65-F5344CB8AC3E}">
        <p14:creationId xmlns:p14="http://schemas.microsoft.com/office/powerpoint/2010/main" val="404064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C56F69-84E1-494B-9413-2FB5E897FC4F}"/>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Check Yourself</a:t>
            </a:r>
          </a:p>
        </p:txBody>
      </p:sp>
      <p:sp>
        <p:nvSpPr>
          <p:cNvPr id="3" name="Content Placeholder 2">
            <a:extLst>
              <a:ext uri="{FF2B5EF4-FFF2-40B4-BE49-F238E27FC236}">
                <a16:creationId xmlns:a16="http://schemas.microsoft.com/office/drawing/2014/main" id="{354AE6C2-16B4-40F0-AC5F-DF6355C5EBBC}"/>
              </a:ext>
            </a:extLst>
          </p:cNvPr>
          <p:cNvSpPr>
            <a:spLocks noGrp="1"/>
          </p:cNvSpPr>
          <p:nvPr>
            <p:ph idx="1"/>
          </p:nvPr>
        </p:nvSpPr>
        <p:spPr>
          <a:xfrm>
            <a:off x="1179226" y="2497394"/>
            <a:ext cx="9833548" cy="4208206"/>
          </a:xfrm>
        </p:spPr>
        <p:txBody>
          <a:bodyPr>
            <a:normAutofit/>
          </a:bodyPr>
          <a:lstStyle/>
          <a:p>
            <a:pPr marL="0" indent="0">
              <a:buNone/>
            </a:pPr>
            <a:r>
              <a:rPr lang="en-US" sz="2000" dirty="0">
                <a:solidFill>
                  <a:srgbClr val="000000"/>
                </a:solidFill>
              </a:rPr>
              <a:t>Think about your research question….</a:t>
            </a:r>
          </a:p>
          <a:p>
            <a:pPr lvl="1"/>
            <a:r>
              <a:rPr lang="en-US" sz="2000" dirty="0">
                <a:solidFill>
                  <a:srgbClr val="000000"/>
                </a:solidFill>
              </a:rPr>
              <a:t>They won’t be perfect.  Don’t worry.  It’s okay to be where you are.</a:t>
            </a:r>
          </a:p>
          <a:p>
            <a:pPr marL="0" indent="0">
              <a:buNone/>
            </a:pPr>
            <a:r>
              <a:rPr lang="en-US" sz="2000" b="1" dirty="0">
                <a:solidFill>
                  <a:srgbClr val="000000"/>
                </a:solidFill>
              </a:rPr>
              <a:t>Do they meet the criteria for a good nomothetic research question?</a:t>
            </a:r>
          </a:p>
          <a:p>
            <a:pPr marL="0" indent="0">
              <a:buNone/>
            </a:pPr>
            <a:r>
              <a:rPr lang="en-US" sz="2000" dirty="0">
                <a:solidFill>
                  <a:srgbClr val="000000"/>
                </a:solidFill>
              </a:rPr>
              <a:t>Do they have…?</a:t>
            </a:r>
          </a:p>
          <a:p>
            <a:pPr lvl="1"/>
            <a:r>
              <a:rPr lang="en-US" sz="2000" dirty="0">
                <a:solidFill>
                  <a:srgbClr val="000000"/>
                </a:solidFill>
              </a:rPr>
              <a:t>An independent variable</a:t>
            </a:r>
          </a:p>
          <a:p>
            <a:pPr lvl="1"/>
            <a:r>
              <a:rPr lang="en-US" sz="2000" dirty="0">
                <a:solidFill>
                  <a:srgbClr val="000000"/>
                </a:solidFill>
              </a:rPr>
              <a:t>A dependent variable</a:t>
            </a:r>
          </a:p>
          <a:p>
            <a:pPr lvl="1"/>
            <a:r>
              <a:rPr lang="en-US" sz="2000" dirty="0">
                <a:solidFill>
                  <a:srgbClr val="000000"/>
                </a:solidFill>
              </a:rPr>
              <a:t>A target population</a:t>
            </a:r>
          </a:p>
          <a:p>
            <a:pPr marL="0" indent="0">
              <a:buNone/>
            </a:pPr>
            <a:r>
              <a:rPr lang="en-US" sz="2000" dirty="0">
                <a:solidFill>
                  <a:srgbClr val="000000"/>
                </a:solidFill>
              </a:rPr>
              <a:t>Do they contain any “watch words”…?</a:t>
            </a:r>
          </a:p>
          <a:p>
            <a:pPr lvl="1"/>
            <a:r>
              <a:rPr lang="en-US" sz="2000" dirty="0">
                <a:solidFill>
                  <a:srgbClr val="000000"/>
                </a:solidFill>
              </a:rPr>
              <a:t>IV watch words: factors, causes</a:t>
            </a:r>
          </a:p>
          <a:p>
            <a:pPr lvl="1"/>
            <a:r>
              <a:rPr lang="en-US" sz="2000" dirty="0">
                <a:solidFill>
                  <a:srgbClr val="000000"/>
                </a:solidFill>
              </a:rPr>
              <a:t>DV watch words: effects, outcomes, effective, useful, efficient</a:t>
            </a:r>
          </a:p>
          <a:p>
            <a:pPr lvl="1"/>
            <a:r>
              <a:rPr lang="en-US" sz="2000" dirty="0">
                <a:solidFill>
                  <a:srgbClr val="000000"/>
                </a:solidFill>
              </a:rPr>
              <a:t>Etc., so forth, </a:t>
            </a:r>
          </a:p>
        </p:txBody>
      </p:sp>
    </p:spTree>
    <p:extLst>
      <p:ext uri="{BB962C8B-B14F-4D97-AF65-F5344CB8AC3E}">
        <p14:creationId xmlns:p14="http://schemas.microsoft.com/office/powerpoint/2010/main" val="31872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C85C9-4FA0-4378-B047-4640662B76C2}"/>
              </a:ext>
            </a:extLst>
          </p:cNvPr>
          <p:cNvSpPr>
            <a:spLocks noGrp="1"/>
          </p:cNvSpPr>
          <p:nvPr>
            <p:ph type="title"/>
          </p:nvPr>
        </p:nvSpPr>
        <p:spPr>
          <a:xfrm>
            <a:off x="413360" y="168883"/>
            <a:ext cx="10985325" cy="494996"/>
          </a:xfrm>
        </p:spPr>
        <p:txBody>
          <a:bodyPr>
            <a:noAutofit/>
          </a:bodyPr>
          <a:lstStyle/>
          <a:p>
            <a:pPr algn="ctr"/>
            <a:r>
              <a:rPr lang="en-US" sz="3200" dirty="0">
                <a:solidFill>
                  <a:schemeClr val="accent6">
                    <a:lumMod val="75000"/>
                  </a:schemeClr>
                </a:solidFill>
              </a:rPr>
              <a:t>Types of research &amp; quantitative research questions</a:t>
            </a:r>
          </a:p>
        </p:txBody>
      </p:sp>
      <p:graphicFrame>
        <p:nvGraphicFramePr>
          <p:cNvPr id="5" name="Content Placeholder 2" descr="This is a table with 4 sets of images and text.  The first set is a question mark followed by the text &quot;Your questions are quantitative, explanatory questions&quot; which is followed by the text &quot;Descriptive research: what are the basic features of that (variable)?&#10;Exploratory research: what’s going on with that (variable)?&quot;  &#10;The second set is an image of an IV followed by the text &quot;They offer nomothetic causal relationships (IV -&gt; DV), which is followed by the text &quot;What is your hypothesis?  &#10;That is, what do you think is the answer to your question? (positive, negative, etc.).&#10;The third set is an image of a question mark followed by the text &quot;What would a descriptive question look like?&quot; which is followed by the text &quot;Hint: focus on only one variable.&quot;&#10;The fourth set is an image of two people under a question mark, followed by the text &quot;What would an explanatory question look like?&quot; followed by the text &quot;Hint: insert a &quot;watch word&quot; from the previous slide&quot;&#10;&#10;&#10;&#10;">
            <a:extLst>
              <a:ext uri="{FF2B5EF4-FFF2-40B4-BE49-F238E27FC236}">
                <a16:creationId xmlns:a16="http://schemas.microsoft.com/office/drawing/2014/main" id="{7A887398-295F-4F85-86A0-D62EFF8CDC68}"/>
              </a:ext>
            </a:extLst>
          </p:cNvPr>
          <p:cNvGraphicFramePr>
            <a:graphicFrameLocks noGrp="1"/>
          </p:cNvGraphicFramePr>
          <p:nvPr>
            <p:ph idx="1"/>
            <p:extLst>
              <p:ext uri="{D42A27DB-BD31-4B8C-83A1-F6EECF244321}">
                <p14:modId xmlns:p14="http://schemas.microsoft.com/office/powerpoint/2010/main" val="1475903020"/>
              </p:ext>
            </p:extLst>
          </p:nvPr>
        </p:nvGraphicFramePr>
        <p:xfrm>
          <a:off x="300625" y="663879"/>
          <a:ext cx="11736887" cy="5899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51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930CF850-C103-4217-A476-0637EE5C148F}"/>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Nomothetic vs. Idiographic</a:t>
            </a:r>
          </a:p>
        </p:txBody>
      </p:sp>
      <p:sp>
        <p:nvSpPr>
          <p:cNvPr id="11" name="Content Placeholder 10">
            <a:extLst>
              <a:ext uri="{FF2B5EF4-FFF2-40B4-BE49-F238E27FC236}">
                <a16:creationId xmlns:a16="http://schemas.microsoft.com/office/drawing/2014/main" id="{8A8DAB64-9260-49D3-B174-AE6C6D81CC49}"/>
              </a:ext>
            </a:extLst>
          </p:cNvPr>
          <p:cNvSpPr>
            <a:spLocks noGrp="1"/>
          </p:cNvSpPr>
          <p:nvPr>
            <p:ph idx="1"/>
          </p:nvPr>
        </p:nvSpPr>
        <p:spPr>
          <a:xfrm>
            <a:off x="1179226" y="2753937"/>
            <a:ext cx="9833548" cy="3460050"/>
          </a:xfrm>
        </p:spPr>
        <p:txBody>
          <a:bodyPr>
            <a:normAutofit/>
          </a:bodyPr>
          <a:lstStyle/>
          <a:p>
            <a:pPr marL="0" indent="0">
              <a:buNone/>
            </a:pPr>
            <a:r>
              <a:rPr lang="en-US" sz="2000" dirty="0">
                <a:solidFill>
                  <a:srgbClr val="000000"/>
                </a:solidFill>
              </a:rPr>
              <a:t>The Power of Vulnerability (</a:t>
            </a:r>
            <a:r>
              <a:rPr lang="en-US" sz="2000" dirty="0" err="1">
                <a:solidFill>
                  <a:srgbClr val="000000"/>
                </a:solidFill>
              </a:rPr>
              <a:t>Brene</a:t>
            </a:r>
            <a:r>
              <a:rPr lang="en-US" sz="2000" dirty="0">
                <a:solidFill>
                  <a:srgbClr val="000000"/>
                </a:solidFill>
              </a:rPr>
              <a:t> Brown)</a:t>
            </a:r>
            <a:endParaRPr lang="en-US" sz="2000" dirty="0">
              <a:solidFill>
                <a:srgbClr val="000000"/>
              </a:solidFill>
              <a:hlinkClick r:id="rId3"/>
            </a:endParaRPr>
          </a:p>
          <a:p>
            <a:pPr marL="0" indent="0">
              <a:buNone/>
            </a:pPr>
            <a:r>
              <a:rPr lang="en-US" sz="2000" dirty="0">
                <a:solidFill>
                  <a:srgbClr val="000000"/>
                </a:solidFill>
                <a:hlinkClick r:id="rId3"/>
              </a:rPr>
              <a:t>https://www.youtube.com/watch?v=iCvmsMzlF7o</a:t>
            </a:r>
            <a:r>
              <a:rPr lang="en-US" sz="2000" dirty="0">
                <a:solidFill>
                  <a:srgbClr val="000000"/>
                </a:solidFill>
              </a:rPr>
              <a:t> (4:58)</a:t>
            </a:r>
          </a:p>
          <a:p>
            <a:endParaRPr lang="en-US" sz="2000" dirty="0">
              <a:solidFill>
                <a:srgbClr val="000000"/>
              </a:solidFill>
            </a:endParaRPr>
          </a:p>
          <a:p>
            <a:pPr marL="0" indent="0">
              <a:buNone/>
            </a:pPr>
            <a:r>
              <a:rPr lang="en-US" sz="2000" dirty="0">
                <a:solidFill>
                  <a:srgbClr val="000000"/>
                </a:solidFill>
              </a:rPr>
              <a:t>What do you notice about the kind of research described in this video?</a:t>
            </a:r>
          </a:p>
          <a:p>
            <a:endParaRPr lang="en-US" sz="2000" dirty="0">
              <a:solidFill>
                <a:srgbClr val="000000"/>
              </a:solidFill>
            </a:endParaRPr>
          </a:p>
          <a:p>
            <a:r>
              <a:rPr lang="en-US" sz="2000" dirty="0">
                <a:solidFill>
                  <a:srgbClr val="000000"/>
                </a:solidFill>
              </a:rPr>
              <a:t>Control &amp; predict vs. listen &amp; understand</a:t>
            </a:r>
          </a:p>
          <a:p>
            <a:r>
              <a:rPr lang="en-US" sz="2000" dirty="0">
                <a:solidFill>
                  <a:srgbClr val="000000"/>
                </a:solidFill>
              </a:rPr>
              <a:t>Clean &amp; clear vs. unpredictable &amp; complicated </a:t>
            </a:r>
          </a:p>
          <a:p>
            <a:r>
              <a:rPr lang="en-US" sz="2000" dirty="0">
                <a:solidFill>
                  <a:srgbClr val="000000"/>
                </a:solidFill>
              </a:rPr>
              <a:t>Objectivity &amp; math vs. subjectivity &amp; researcher-as-instrument</a:t>
            </a:r>
          </a:p>
        </p:txBody>
      </p:sp>
    </p:spTree>
    <p:extLst>
      <p:ext uri="{BB962C8B-B14F-4D97-AF65-F5344CB8AC3E}">
        <p14:creationId xmlns:p14="http://schemas.microsoft.com/office/powerpoint/2010/main" val="256267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1">
            <a:extLst>
              <a:ext uri="{FF2B5EF4-FFF2-40B4-BE49-F238E27FC236}">
                <a16:creationId xmlns:a16="http://schemas.microsoft.com/office/drawing/2014/main" id="{D00CA739-4B1E-4DEB-9BD0-02A7DD5AFA89}"/>
              </a:ext>
            </a:extLst>
          </p:cNvPr>
          <p:cNvSpPr>
            <a:spLocks noGrp="1"/>
          </p:cNvSpPr>
          <p:nvPr>
            <p:ph type="title"/>
          </p:nvPr>
        </p:nvSpPr>
        <p:spPr>
          <a:xfrm>
            <a:off x="5817475" y="516639"/>
            <a:ext cx="4977976" cy="1454051"/>
          </a:xfrm>
        </p:spPr>
        <p:txBody>
          <a:bodyPr>
            <a:normAutofit/>
          </a:bodyPr>
          <a:lstStyle/>
          <a:p>
            <a:r>
              <a:rPr lang="en-US" b="1" dirty="0">
                <a:solidFill>
                  <a:schemeClr val="accent6">
                    <a:lumMod val="75000"/>
                  </a:schemeClr>
                </a:solidFill>
              </a:rPr>
              <a:t>Feasibility</a:t>
            </a: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Picture of hand placing coins around a seedling"/>
          <p:cNvPicPr>
            <a:picLocks noChangeAspect="1"/>
          </p:cNvPicPr>
          <p:nvPr/>
        </p:nvPicPr>
        <p:blipFill rotWithShape="1">
          <a:blip r:embed="rId3" cstate="hqprint">
            <a:alphaModFix/>
            <a:extLst>
              <a:ext uri="{28A0092B-C50C-407E-A947-70E740481C1C}">
                <a14:useLocalDpi xmlns:a14="http://schemas.microsoft.com/office/drawing/2010/main" val="0"/>
              </a:ext>
            </a:extLst>
          </a:blip>
          <a:srcRect l="18536" r="17930"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4" name="Content Placeholder 13">
            <a:extLst>
              <a:ext uri="{FF2B5EF4-FFF2-40B4-BE49-F238E27FC236}">
                <a16:creationId xmlns:a16="http://schemas.microsoft.com/office/drawing/2014/main" id="{359FEA50-8E2B-4B38-9C9E-0327AF93708B}"/>
              </a:ext>
            </a:extLst>
          </p:cNvPr>
          <p:cNvSpPr>
            <a:spLocks noGrp="1"/>
          </p:cNvSpPr>
          <p:nvPr>
            <p:ph idx="1"/>
          </p:nvPr>
        </p:nvSpPr>
        <p:spPr>
          <a:xfrm>
            <a:off x="5817476" y="1970690"/>
            <a:ext cx="5754414" cy="4540469"/>
          </a:xfrm>
        </p:spPr>
        <p:txBody>
          <a:bodyPr anchor="ctr">
            <a:normAutofit lnSpcReduction="10000"/>
          </a:bodyPr>
          <a:lstStyle/>
          <a:p>
            <a:pPr marL="0" indent="0">
              <a:buNone/>
            </a:pPr>
            <a:r>
              <a:rPr lang="en-US" sz="2400" dirty="0">
                <a:solidFill>
                  <a:srgbClr val="000000"/>
                </a:solidFill>
              </a:rPr>
              <a:t>We take a lot of liberties with feasibility for a research proposal. But…with infinite resources and stakeholder cooperation…could you actually do your study?</a:t>
            </a:r>
          </a:p>
          <a:p>
            <a:r>
              <a:rPr lang="en-US" sz="2400" dirty="0">
                <a:solidFill>
                  <a:srgbClr val="000000"/>
                </a:solidFill>
              </a:rPr>
              <a:t>What resources would you need?</a:t>
            </a:r>
          </a:p>
          <a:p>
            <a:r>
              <a:rPr lang="en-US" sz="2400" dirty="0">
                <a:solidFill>
                  <a:srgbClr val="000000"/>
                </a:solidFill>
              </a:rPr>
              <a:t>Who would you need to convince to let you do the research?</a:t>
            </a:r>
          </a:p>
          <a:p>
            <a:r>
              <a:rPr lang="en-US" sz="2400" dirty="0">
                <a:solidFill>
                  <a:srgbClr val="000000"/>
                </a:solidFill>
              </a:rPr>
              <a:t>How will you access participants for your study?</a:t>
            </a:r>
          </a:p>
          <a:p>
            <a:r>
              <a:rPr lang="en-US" sz="2400" dirty="0">
                <a:solidFill>
                  <a:srgbClr val="000000"/>
                </a:solidFill>
              </a:rPr>
              <a:t>What will you use to collect data? (i.e., surveys, </a:t>
            </a:r>
            <a:r>
              <a:rPr lang="en-US" sz="2400" dirty="0" err="1">
                <a:solidFill>
                  <a:srgbClr val="000000"/>
                </a:solidFill>
              </a:rPr>
              <a:t>ipads</a:t>
            </a:r>
            <a:r>
              <a:rPr lang="en-US" sz="2400" dirty="0">
                <a:solidFill>
                  <a:srgbClr val="000000"/>
                </a:solidFill>
              </a:rPr>
              <a:t>, online links, social media)</a:t>
            </a:r>
          </a:p>
        </p:txBody>
      </p:sp>
    </p:spTree>
    <p:extLst>
      <p:ext uri="{BB962C8B-B14F-4D97-AF65-F5344CB8AC3E}">
        <p14:creationId xmlns:p14="http://schemas.microsoft.com/office/powerpoint/2010/main" val="26046767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729</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1_Office Theme</vt:lpstr>
      <vt:lpstr>Chapter 8: Creating and Refining a Research Question</vt:lpstr>
      <vt:lpstr>Chapter Overview</vt:lpstr>
      <vt:lpstr>Remember from last chapter…</vt:lpstr>
      <vt:lpstr>Characteristics of a good (nomothetic) research question</vt:lpstr>
      <vt:lpstr>Empirical vs. Ethical</vt:lpstr>
      <vt:lpstr>Check Yourself</vt:lpstr>
      <vt:lpstr>Types of research &amp; quantitative research questions</vt:lpstr>
      <vt:lpstr>Nomothetic vs. Idiographic</vt:lpstr>
      <vt:lpstr>Feasibility</vt:lpstr>
      <vt:lpstr>Importance</vt:lpstr>
      <vt:lpstr>Work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Creating and Refining a Research Question</dc:title>
  <dc:creator>Erin Steveson</dc:creator>
  <cp:lastModifiedBy>Edwards, Laura</cp:lastModifiedBy>
  <cp:revision>8</cp:revision>
  <dcterms:created xsi:type="dcterms:W3CDTF">2021-01-31T16:59:13Z</dcterms:created>
  <dcterms:modified xsi:type="dcterms:W3CDTF">2021-10-22T12:31:31Z</dcterms:modified>
</cp:coreProperties>
</file>