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391" r:id="rId3"/>
    <p:sldId id="386" r:id="rId4"/>
    <p:sldId id="382" r:id="rId5"/>
    <p:sldId id="384" r:id="rId6"/>
    <p:sldId id="283" r:id="rId7"/>
    <p:sldId id="284" r:id="rId8"/>
    <p:sldId id="285" r:id="rId9"/>
    <p:sldId id="286" r:id="rId10"/>
    <p:sldId id="287" r:id="rId11"/>
    <p:sldId id="385" r:id="rId12"/>
    <p:sldId id="387" r:id="rId13"/>
    <p:sldId id="388" r:id="rId14"/>
    <p:sldId id="390" r:id="rId15"/>
    <p:sldId id="38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09" autoAdjust="0"/>
    <p:restoredTop sz="86395" autoAdjust="0"/>
  </p:normalViewPr>
  <p:slideViewPr>
    <p:cSldViewPr snapToGrid="0">
      <p:cViewPr varScale="1">
        <p:scale>
          <a:sx n="62" d="100"/>
          <a:sy n="62" d="100"/>
        </p:scale>
        <p:origin x="66" y="576"/>
      </p:cViewPr>
      <p:guideLst/>
    </p:cSldViewPr>
  </p:slideViewPr>
  <p:outlineViewPr>
    <p:cViewPr>
      <p:scale>
        <a:sx n="33" d="100"/>
        <a:sy n="33" d="100"/>
      </p:scale>
      <p:origin x="0" y="-734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1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svg"/><Relationship Id="rId1" Type="http://schemas.openxmlformats.org/officeDocument/2006/relationships/image" Target="../media/image14.png"/><Relationship Id="rId4" Type="http://schemas.openxmlformats.org/officeDocument/2006/relationships/image" Target="../media/image17.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83696B-BF2F-4065-BF05-4E4D187F836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1AA07DC-F3CA-487A-8461-7A7AB1D54CDC}">
      <dgm:prSet/>
      <dgm:spPr/>
      <dgm:t>
        <a:bodyPr/>
        <a:lstStyle/>
        <a:p>
          <a:r>
            <a:rPr lang="en-US"/>
            <a:t>Literature Review on practice topics</a:t>
          </a:r>
        </a:p>
      </dgm:t>
    </dgm:pt>
    <dgm:pt modelId="{214538B2-BC49-48E4-8383-0FB139143F95}" type="parTrans" cxnId="{982CEAB4-1A18-449F-82D6-11E8F57DDB5A}">
      <dgm:prSet/>
      <dgm:spPr/>
      <dgm:t>
        <a:bodyPr/>
        <a:lstStyle/>
        <a:p>
          <a:endParaRPr lang="en-US"/>
        </a:p>
      </dgm:t>
    </dgm:pt>
    <dgm:pt modelId="{BE9BFD3C-D34A-4A02-9EEF-F4E6B48C7A16}" type="sibTrans" cxnId="{982CEAB4-1A18-449F-82D6-11E8F57DDB5A}">
      <dgm:prSet/>
      <dgm:spPr/>
      <dgm:t>
        <a:bodyPr/>
        <a:lstStyle/>
        <a:p>
          <a:endParaRPr lang="en-US"/>
        </a:p>
      </dgm:t>
    </dgm:pt>
    <dgm:pt modelId="{B9AA2F6A-26A2-4BE0-8A97-79F8463625BD}">
      <dgm:prSet/>
      <dgm:spPr/>
      <dgm:t>
        <a:bodyPr/>
        <a:lstStyle/>
        <a:p>
          <a:r>
            <a:rPr lang="en-US"/>
            <a:t>Understanding basic aspects of research design </a:t>
          </a:r>
        </a:p>
      </dgm:t>
    </dgm:pt>
    <dgm:pt modelId="{A86A93F4-E5AD-4367-8FAA-438327163D92}" type="parTrans" cxnId="{E8061E61-22C4-425A-9C45-027A06A5C930}">
      <dgm:prSet/>
      <dgm:spPr/>
      <dgm:t>
        <a:bodyPr/>
        <a:lstStyle/>
        <a:p>
          <a:endParaRPr lang="en-US"/>
        </a:p>
      </dgm:t>
    </dgm:pt>
    <dgm:pt modelId="{12A0FB7E-B2DF-4AD9-A0F8-88AE5CD4855A}" type="sibTrans" cxnId="{E8061E61-22C4-425A-9C45-027A06A5C930}">
      <dgm:prSet/>
      <dgm:spPr/>
      <dgm:t>
        <a:bodyPr/>
        <a:lstStyle/>
        <a:p>
          <a:endParaRPr lang="en-US"/>
        </a:p>
      </dgm:t>
    </dgm:pt>
    <dgm:pt modelId="{FDB19751-9BB8-4A0F-BFB1-5C4C70F59ADB}">
      <dgm:prSet/>
      <dgm:spPr/>
      <dgm:t>
        <a:bodyPr/>
        <a:lstStyle/>
        <a:p>
          <a:r>
            <a:rPr lang="en-US"/>
            <a:t>Evaluating practice and interventions</a:t>
          </a:r>
        </a:p>
      </dgm:t>
    </dgm:pt>
    <dgm:pt modelId="{6299DB17-3F97-4BCE-873C-5614A6727336}" type="parTrans" cxnId="{018DF249-DFDD-42F4-8F7A-CD202CCB50D9}">
      <dgm:prSet/>
      <dgm:spPr/>
      <dgm:t>
        <a:bodyPr/>
        <a:lstStyle/>
        <a:p>
          <a:endParaRPr lang="en-US"/>
        </a:p>
      </dgm:t>
    </dgm:pt>
    <dgm:pt modelId="{12D5B262-8802-4513-8B10-62E895D930CB}" type="sibTrans" cxnId="{018DF249-DFDD-42F4-8F7A-CD202CCB50D9}">
      <dgm:prSet/>
      <dgm:spPr/>
      <dgm:t>
        <a:bodyPr/>
        <a:lstStyle/>
        <a:p>
          <a:endParaRPr lang="en-US"/>
        </a:p>
      </dgm:t>
    </dgm:pt>
    <dgm:pt modelId="{CBEF83F3-AB33-437E-891C-55341D3ACD8A}">
      <dgm:prSet/>
      <dgm:spPr/>
      <dgm:t>
        <a:bodyPr/>
        <a:lstStyle/>
        <a:p>
          <a:r>
            <a:rPr lang="en-US"/>
            <a:t>Understanding one client’s progress (single-subject design)</a:t>
          </a:r>
        </a:p>
      </dgm:t>
    </dgm:pt>
    <dgm:pt modelId="{45902E49-1698-47F0-AE83-B1CA0C9F71D4}" type="parTrans" cxnId="{F06BDD0F-0C9E-40DA-9DCE-FB813DCB3BF1}">
      <dgm:prSet/>
      <dgm:spPr/>
      <dgm:t>
        <a:bodyPr/>
        <a:lstStyle/>
        <a:p>
          <a:endParaRPr lang="en-US"/>
        </a:p>
      </dgm:t>
    </dgm:pt>
    <dgm:pt modelId="{F798EA93-B6FD-4F2E-930D-CB879CC906B6}" type="sibTrans" cxnId="{F06BDD0F-0C9E-40DA-9DCE-FB813DCB3BF1}">
      <dgm:prSet/>
      <dgm:spPr/>
      <dgm:t>
        <a:bodyPr/>
        <a:lstStyle/>
        <a:p>
          <a:endParaRPr lang="en-US"/>
        </a:p>
      </dgm:t>
    </dgm:pt>
    <dgm:pt modelId="{3D13989E-29CD-4259-8447-72D4273473E6}">
      <dgm:prSet/>
      <dgm:spPr/>
      <dgm:t>
        <a:bodyPr/>
        <a:lstStyle/>
        <a:p>
          <a:r>
            <a:rPr lang="en-US"/>
            <a:t>Evaluating a practice or program in your agency (practice or program evaluation)</a:t>
          </a:r>
        </a:p>
      </dgm:t>
    </dgm:pt>
    <dgm:pt modelId="{F9CA8EA8-ADAF-4278-86A4-B5B7170A3269}" type="parTrans" cxnId="{75671285-F819-4AC8-A204-6851A10CECAF}">
      <dgm:prSet/>
      <dgm:spPr/>
      <dgm:t>
        <a:bodyPr/>
        <a:lstStyle/>
        <a:p>
          <a:endParaRPr lang="en-US"/>
        </a:p>
      </dgm:t>
    </dgm:pt>
    <dgm:pt modelId="{B1B58484-E861-41CE-AF52-F7A553F6ECF1}" type="sibTrans" cxnId="{75671285-F819-4AC8-A204-6851A10CECAF}">
      <dgm:prSet/>
      <dgm:spPr/>
      <dgm:t>
        <a:bodyPr/>
        <a:lstStyle/>
        <a:p>
          <a:endParaRPr lang="en-US"/>
        </a:p>
      </dgm:t>
    </dgm:pt>
    <dgm:pt modelId="{FF4898B7-EF33-4C58-98F5-71E5B52242F3}">
      <dgm:prSet/>
      <dgm:spPr/>
      <dgm:t>
        <a:bodyPr/>
        <a:lstStyle/>
        <a:p>
          <a:r>
            <a:rPr lang="en-US"/>
            <a:t>Understanding intervention’s impact with a group of clients (interviews, surveys, focus groups)</a:t>
          </a:r>
        </a:p>
      </dgm:t>
    </dgm:pt>
    <dgm:pt modelId="{9B1A3471-47F4-4E5B-91F9-4C72AFF2C599}" type="parTrans" cxnId="{88C4AC37-C81D-415F-824E-05DC06A6FA35}">
      <dgm:prSet/>
      <dgm:spPr/>
      <dgm:t>
        <a:bodyPr/>
        <a:lstStyle/>
        <a:p>
          <a:endParaRPr lang="en-US"/>
        </a:p>
      </dgm:t>
    </dgm:pt>
    <dgm:pt modelId="{0BD912FC-EB60-4E58-9E24-C3180EF5CFBE}" type="sibTrans" cxnId="{88C4AC37-C81D-415F-824E-05DC06A6FA35}">
      <dgm:prSet/>
      <dgm:spPr/>
      <dgm:t>
        <a:bodyPr/>
        <a:lstStyle/>
        <a:p>
          <a:endParaRPr lang="en-US"/>
        </a:p>
      </dgm:t>
    </dgm:pt>
    <dgm:pt modelId="{93162119-A08F-4197-95D1-A91A89AD31D8}" type="pres">
      <dgm:prSet presAssocID="{3E83696B-BF2F-4065-BF05-4E4D187F8366}" presName="root" presStyleCnt="0">
        <dgm:presLayoutVars>
          <dgm:dir/>
          <dgm:resizeHandles val="exact"/>
        </dgm:presLayoutVars>
      </dgm:prSet>
      <dgm:spPr/>
    </dgm:pt>
    <dgm:pt modelId="{0C03D252-6DAD-4CA7-A283-EF7ABB75A123}" type="pres">
      <dgm:prSet presAssocID="{51AA07DC-F3CA-487A-8461-7A7AB1D54CDC}" presName="compNode" presStyleCnt="0"/>
      <dgm:spPr/>
    </dgm:pt>
    <dgm:pt modelId="{A4A4887D-E971-4A99-9CD7-AA0B7B007F39}" type="pres">
      <dgm:prSet presAssocID="{51AA07DC-F3CA-487A-8461-7A7AB1D54CDC}" presName="bgRect" presStyleLbl="bgShp" presStyleIdx="0" presStyleCnt="4"/>
      <dgm:spPr/>
    </dgm:pt>
    <dgm:pt modelId="{3A9645D2-301C-4A98-8BAC-377E6A29458D}" type="pres">
      <dgm:prSet presAssocID="{51AA07DC-F3CA-487A-8461-7A7AB1D54CD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ooks"/>
        </a:ext>
      </dgm:extLst>
    </dgm:pt>
    <dgm:pt modelId="{D548C687-E707-4A84-BF04-00AA453A6FC2}" type="pres">
      <dgm:prSet presAssocID="{51AA07DC-F3CA-487A-8461-7A7AB1D54CDC}" presName="spaceRect" presStyleCnt="0"/>
      <dgm:spPr/>
    </dgm:pt>
    <dgm:pt modelId="{05635B6A-AFD9-4C69-B89E-995D13AC58D5}" type="pres">
      <dgm:prSet presAssocID="{51AA07DC-F3CA-487A-8461-7A7AB1D54CDC}" presName="parTx" presStyleLbl="revTx" presStyleIdx="0" presStyleCnt="6">
        <dgm:presLayoutVars>
          <dgm:chMax val="0"/>
          <dgm:chPref val="0"/>
        </dgm:presLayoutVars>
      </dgm:prSet>
      <dgm:spPr/>
    </dgm:pt>
    <dgm:pt modelId="{39AA359D-2270-4E6F-BA77-77C436BB1DAA}" type="pres">
      <dgm:prSet presAssocID="{BE9BFD3C-D34A-4A02-9EEF-F4E6B48C7A16}" presName="sibTrans" presStyleCnt="0"/>
      <dgm:spPr/>
    </dgm:pt>
    <dgm:pt modelId="{1521F2D3-CDB2-48F0-998A-70EAE9E08209}" type="pres">
      <dgm:prSet presAssocID="{B9AA2F6A-26A2-4BE0-8A97-79F8463625BD}" presName="compNode" presStyleCnt="0"/>
      <dgm:spPr/>
    </dgm:pt>
    <dgm:pt modelId="{AD867FF8-A504-4BF3-A333-ACDAFBB6BA6F}" type="pres">
      <dgm:prSet presAssocID="{B9AA2F6A-26A2-4BE0-8A97-79F8463625BD}" presName="bgRect" presStyleLbl="bgShp" presStyleIdx="1" presStyleCnt="4"/>
      <dgm:spPr/>
    </dgm:pt>
    <dgm:pt modelId="{985C3337-9071-4EF4-9844-767F3A5D4F7A}" type="pres">
      <dgm:prSet presAssocID="{B9AA2F6A-26A2-4BE0-8A97-79F8463625B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FC93C597-39C6-4EC0-9ACF-4F477DEE9787}" type="pres">
      <dgm:prSet presAssocID="{B9AA2F6A-26A2-4BE0-8A97-79F8463625BD}" presName="spaceRect" presStyleCnt="0"/>
      <dgm:spPr/>
    </dgm:pt>
    <dgm:pt modelId="{56482F3E-F775-4533-93C4-4CEDA4AADD89}" type="pres">
      <dgm:prSet presAssocID="{B9AA2F6A-26A2-4BE0-8A97-79F8463625BD}" presName="parTx" presStyleLbl="revTx" presStyleIdx="1" presStyleCnt="6">
        <dgm:presLayoutVars>
          <dgm:chMax val="0"/>
          <dgm:chPref val="0"/>
        </dgm:presLayoutVars>
      </dgm:prSet>
      <dgm:spPr/>
    </dgm:pt>
    <dgm:pt modelId="{709CD8B0-7B9B-44EA-8A76-ED74D8B01784}" type="pres">
      <dgm:prSet presAssocID="{12A0FB7E-B2DF-4AD9-A0F8-88AE5CD4855A}" presName="sibTrans" presStyleCnt="0"/>
      <dgm:spPr/>
    </dgm:pt>
    <dgm:pt modelId="{C453D0E9-4BB7-4CC2-8FB8-8BF51D309086}" type="pres">
      <dgm:prSet presAssocID="{FDB19751-9BB8-4A0F-BFB1-5C4C70F59ADB}" presName="compNode" presStyleCnt="0"/>
      <dgm:spPr/>
    </dgm:pt>
    <dgm:pt modelId="{1AC1A47C-7BED-4965-9594-C22C61BE301F}" type="pres">
      <dgm:prSet presAssocID="{FDB19751-9BB8-4A0F-BFB1-5C4C70F59ADB}" presName="bgRect" presStyleLbl="bgShp" presStyleIdx="2" presStyleCnt="4"/>
      <dgm:spPr/>
    </dgm:pt>
    <dgm:pt modelId="{EFDB4AF6-DBD7-4DDD-B838-6253F045D0A7}" type="pres">
      <dgm:prSet presAssocID="{FDB19751-9BB8-4A0F-BFB1-5C4C70F59AD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34FBBC2D-68DD-47EE-8A9F-DFDEFD562D44}" type="pres">
      <dgm:prSet presAssocID="{FDB19751-9BB8-4A0F-BFB1-5C4C70F59ADB}" presName="spaceRect" presStyleCnt="0"/>
      <dgm:spPr/>
    </dgm:pt>
    <dgm:pt modelId="{1FC3C1BB-DC28-40F4-8664-21DB028EC538}" type="pres">
      <dgm:prSet presAssocID="{FDB19751-9BB8-4A0F-BFB1-5C4C70F59ADB}" presName="parTx" presStyleLbl="revTx" presStyleIdx="2" presStyleCnt="6">
        <dgm:presLayoutVars>
          <dgm:chMax val="0"/>
          <dgm:chPref val="0"/>
        </dgm:presLayoutVars>
      </dgm:prSet>
      <dgm:spPr/>
    </dgm:pt>
    <dgm:pt modelId="{E4D3D09A-A230-448F-8F11-E3F0466C0866}" type="pres">
      <dgm:prSet presAssocID="{FDB19751-9BB8-4A0F-BFB1-5C4C70F59ADB}" presName="desTx" presStyleLbl="revTx" presStyleIdx="3" presStyleCnt="6">
        <dgm:presLayoutVars/>
      </dgm:prSet>
      <dgm:spPr/>
    </dgm:pt>
    <dgm:pt modelId="{5CFA7855-2CFA-4A14-AE70-D320671CF4F7}" type="pres">
      <dgm:prSet presAssocID="{12D5B262-8802-4513-8B10-62E895D930CB}" presName="sibTrans" presStyleCnt="0"/>
      <dgm:spPr/>
    </dgm:pt>
    <dgm:pt modelId="{5D361E21-A439-4EA3-A11E-428C80CA693F}" type="pres">
      <dgm:prSet presAssocID="{3D13989E-29CD-4259-8447-72D4273473E6}" presName="compNode" presStyleCnt="0"/>
      <dgm:spPr/>
    </dgm:pt>
    <dgm:pt modelId="{662CCF74-C85C-4C9E-AE34-745E97BCB157}" type="pres">
      <dgm:prSet presAssocID="{3D13989E-29CD-4259-8447-72D4273473E6}" presName="bgRect" presStyleLbl="bgShp" presStyleIdx="3" presStyleCnt="4"/>
      <dgm:spPr/>
    </dgm:pt>
    <dgm:pt modelId="{3967FEFF-72C5-428F-B39E-C11C167580BA}" type="pres">
      <dgm:prSet presAssocID="{3D13989E-29CD-4259-8447-72D4273473E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ard Room"/>
        </a:ext>
      </dgm:extLst>
    </dgm:pt>
    <dgm:pt modelId="{A3044F11-74D6-4719-A1BC-3EC4B0874DEC}" type="pres">
      <dgm:prSet presAssocID="{3D13989E-29CD-4259-8447-72D4273473E6}" presName="spaceRect" presStyleCnt="0"/>
      <dgm:spPr/>
    </dgm:pt>
    <dgm:pt modelId="{AF08E958-D4E1-4712-BF23-4D9EAA2255EB}" type="pres">
      <dgm:prSet presAssocID="{3D13989E-29CD-4259-8447-72D4273473E6}" presName="parTx" presStyleLbl="revTx" presStyleIdx="4" presStyleCnt="6">
        <dgm:presLayoutVars>
          <dgm:chMax val="0"/>
          <dgm:chPref val="0"/>
        </dgm:presLayoutVars>
      </dgm:prSet>
      <dgm:spPr/>
    </dgm:pt>
    <dgm:pt modelId="{71662AFD-E6D3-43CD-B60A-1D3E2A2590FE}" type="pres">
      <dgm:prSet presAssocID="{3D13989E-29CD-4259-8447-72D4273473E6}" presName="desTx" presStyleLbl="revTx" presStyleIdx="5" presStyleCnt="6">
        <dgm:presLayoutVars/>
      </dgm:prSet>
      <dgm:spPr/>
    </dgm:pt>
  </dgm:ptLst>
  <dgm:cxnLst>
    <dgm:cxn modelId="{F06BDD0F-0C9E-40DA-9DCE-FB813DCB3BF1}" srcId="{FDB19751-9BB8-4A0F-BFB1-5C4C70F59ADB}" destId="{CBEF83F3-AB33-437E-891C-55341D3ACD8A}" srcOrd="0" destOrd="0" parTransId="{45902E49-1698-47F0-AE83-B1CA0C9F71D4}" sibTransId="{F798EA93-B6FD-4F2E-930D-CB879CC906B6}"/>
    <dgm:cxn modelId="{B0403A2E-9143-462C-AAE9-B5FACCDF8479}" type="presOf" srcId="{CBEF83F3-AB33-437E-891C-55341D3ACD8A}" destId="{E4D3D09A-A230-448F-8F11-E3F0466C0866}" srcOrd="0" destOrd="0" presId="urn:microsoft.com/office/officeart/2018/2/layout/IconVerticalSolidList"/>
    <dgm:cxn modelId="{88C4AC37-C81D-415F-824E-05DC06A6FA35}" srcId="{3D13989E-29CD-4259-8447-72D4273473E6}" destId="{FF4898B7-EF33-4C58-98F5-71E5B52242F3}" srcOrd="0" destOrd="0" parTransId="{9B1A3471-47F4-4E5B-91F9-4C72AFF2C599}" sibTransId="{0BD912FC-EB60-4E58-9E24-C3180EF5CFBE}"/>
    <dgm:cxn modelId="{E8061E61-22C4-425A-9C45-027A06A5C930}" srcId="{3E83696B-BF2F-4065-BF05-4E4D187F8366}" destId="{B9AA2F6A-26A2-4BE0-8A97-79F8463625BD}" srcOrd="1" destOrd="0" parTransId="{A86A93F4-E5AD-4367-8FAA-438327163D92}" sibTransId="{12A0FB7E-B2DF-4AD9-A0F8-88AE5CD4855A}"/>
    <dgm:cxn modelId="{018DF249-DFDD-42F4-8F7A-CD202CCB50D9}" srcId="{3E83696B-BF2F-4065-BF05-4E4D187F8366}" destId="{FDB19751-9BB8-4A0F-BFB1-5C4C70F59ADB}" srcOrd="2" destOrd="0" parTransId="{6299DB17-3F97-4BCE-873C-5614A6727336}" sibTransId="{12D5B262-8802-4513-8B10-62E895D930CB}"/>
    <dgm:cxn modelId="{3828DB70-6ABC-4F78-9A0E-928D5F55848F}" type="presOf" srcId="{FF4898B7-EF33-4C58-98F5-71E5B52242F3}" destId="{71662AFD-E6D3-43CD-B60A-1D3E2A2590FE}" srcOrd="0" destOrd="0" presId="urn:microsoft.com/office/officeart/2018/2/layout/IconVerticalSolidList"/>
    <dgm:cxn modelId="{66582278-A4F9-4E07-88C4-43FFAA6EEA0C}" type="presOf" srcId="{51AA07DC-F3CA-487A-8461-7A7AB1D54CDC}" destId="{05635B6A-AFD9-4C69-B89E-995D13AC58D5}" srcOrd="0" destOrd="0" presId="urn:microsoft.com/office/officeart/2018/2/layout/IconVerticalSolidList"/>
    <dgm:cxn modelId="{F2C1E882-6EE3-4469-8EE2-F282F6000CD5}" type="presOf" srcId="{FDB19751-9BB8-4A0F-BFB1-5C4C70F59ADB}" destId="{1FC3C1BB-DC28-40F4-8664-21DB028EC538}" srcOrd="0" destOrd="0" presId="urn:microsoft.com/office/officeart/2018/2/layout/IconVerticalSolidList"/>
    <dgm:cxn modelId="{75671285-F819-4AC8-A204-6851A10CECAF}" srcId="{3E83696B-BF2F-4065-BF05-4E4D187F8366}" destId="{3D13989E-29CD-4259-8447-72D4273473E6}" srcOrd="3" destOrd="0" parTransId="{F9CA8EA8-ADAF-4278-86A4-B5B7170A3269}" sibTransId="{B1B58484-E861-41CE-AF52-F7A553F6ECF1}"/>
    <dgm:cxn modelId="{1BB26DA4-28C8-43F5-9A23-2CE7C08C88DD}" type="presOf" srcId="{3E83696B-BF2F-4065-BF05-4E4D187F8366}" destId="{93162119-A08F-4197-95D1-A91A89AD31D8}" srcOrd="0" destOrd="0" presId="urn:microsoft.com/office/officeart/2018/2/layout/IconVerticalSolidList"/>
    <dgm:cxn modelId="{982CEAB4-1A18-449F-82D6-11E8F57DDB5A}" srcId="{3E83696B-BF2F-4065-BF05-4E4D187F8366}" destId="{51AA07DC-F3CA-487A-8461-7A7AB1D54CDC}" srcOrd="0" destOrd="0" parTransId="{214538B2-BC49-48E4-8383-0FB139143F95}" sibTransId="{BE9BFD3C-D34A-4A02-9EEF-F4E6B48C7A16}"/>
    <dgm:cxn modelId="{B43D90EC-89B8-4061-9F22-74361936C3E7}" type="presOf" srcId="{3D13989E-29CD-4259-8447-72D4273473E6}" destId="{AF08E958-D4E1-4712-BF23-4D9EAA2255EB}" srcOrd="0" destOrd="0" presId="urn:microsoft.com/office/officeart/2018/2/layout/IconVerticalSolidList"/>
    <dgm:cxn modelId="{29CC8DFA-F43D-489D-9BE2-BAB4AF572086}" type="presOf" srcId="{B9AA2F6A-26A2-4BE0-8A97-79F8463625BD}" destId="{56482F3E-F775-4533-93C4-4CEDA4AADD89}" srcOrd="0" destOrd="0" presId="urn:microsoft.com/office/officeart/2018/2/layout/IconVerticalSolidList"/>
    <dgm:cxn modelId="{8BE4AF7B-80E8-4D6F-B352-8A5A2D4C9652}" type="presParOf" srcId="{93162119-A08F-4197-95D1-A91A89AD31D8}" destId="{0C03D252-6DAD-4CA7-A283-EF7ABB75A123}" srcOrd="0" destOrd="0" presId="urn:microsoft.com/office/officeart/2018/2/layout/IconVerticalSolidList"/>
    <dgm:cxn modelId="{BDCA6AD3-7607-445A-8AF4-9E627F81731A}" type="presParOf" srcId="{0C03D252-6DAD-4CA7-A283-EF7ABB75A123}" destId="{A4A4887D-E971-4A99-9CD7-AA0B7B007F39}" srcOrd="0" destOrd="0" presId="urn:microsoft.com/office/officeart/2018/2/layout/IconVerticalSolidList"/>
    <dgm:cxn modelId="{CD778069-4A92-4E6A-9C9F-588CEE84D988}" type="presParOf" srcId="{0C03D252-6DAD-4CA7-A283-EF7ABB75A123}" destId="{3A9645D2-301C-4A98-8BAC-377E6A29458D}" srcOrd="1" destOrd="0" presId="urn:microsoft.com/office/officeart/2018/2/layout/IconVerticalSolidList"/>
    <dgm:cxn modelId="{3CDFD805-2BE6-4C48-8870-A47DD5053A87}" type="presParOf" srcId="{0C03D252-6DAD-4CA7-A283-EF7ABB75A123}" destId="{D548C687-E707-4A84-BF04-00AA453A6FC2}" srcOrd="2" destOrd="0" presId="urn:microsoft.com/office/officeart/2018/2/layout/IconVerticalSolidList"/>
    <dgm:cxn modelId="{33CBC704-6789-4D92-88C0-884442BA0BDE}" type="presParOf" srcId="{0C03D252-6DAD-4CA7-A283-EF7ABB75A123}" destId="{05635B6A-AFD9-4C69-B89E-995D13AC58D5}" srcOrd="3" destOrd="0" presId="urn:microsoft.com/office/officeart/2018/2/layout/IconVerticalSolidList"/>
    <dgm:cxn modelId="{98A47FBC-3E10-4735-BAB6-7AD2576E0CF3}" type="presParOf" srcId="{93162119-A08F-4197-95D1-A91A89AD31D8}" destId="{39AA359D-2270-4E6F-BA77-77C436BB1DAA}" srcOrd="1" destOrd="0" presId="urn:microsoft.com/office/officeart/2018/2/layout/IconVerticalSolidList"/>
    <dgm:cxn modelId="{2D99D71A-E082-459F-A201-98C7D2D35B90}" type="presParOf" srcId="{93162119-A08F-4197-95D1-A91A89AD31D8}" destId="{1521F2D3-CDB2-48F0-998A-70EAE9E08209}" srcOrd="2" destOrd="0" presId="urn:microsoft.com/office/officeart/2018/2/layout/IconVerticalSolidList"/>
    <dgm:cxn modelId="{6C6FC7D5-339A-4EE5-A031-F5DACED72DA4}" type="presParOf" srcId="{1521F2D3-CDB2-48F0-998A-70EAE9E08209}" destId="{AD867FF8-A504-4BF3-A333-ACDAFBB6BA6F}" srcOrd="0" destOrd="0" presId="urn:microsoft.com/office/officeart/2018/2/layout/IconVerticalSolidList"/>
    <dgm:cxn modelId="{5CAADCF3-EEC8-46E4-9AD0-7CD91882843A}" type="presParOf" srcId="{1521F2D3-CDB2-48F0-998A-70EAE9E08209}" destId="{985C3337-9071-4EF4-9844-767F3A5D4F7A}" srcOrd="1" destOrd="0" presId="urn:microsoft.com/office/officeart/2018/2/layout/IconVerticalSolidList"/>
    <dgm:cxn modelId="{DD44C1BD-8283-4909-A71F-AE8A5BC8ADA0}" type="presParOf" srcId="{1521F2D3-CDB2-48F0-998A-70EAE9E08209}" destId="{FC93C597-39C6-4EC0-9ACF-4F477DEE9787}" srcOrd="2" destOrd="0" presId="urn:microsoft.com/office/officeart/2018/2/layout/IconVerticalSolidList"/>
    <dgm:cxn modelId="{5AA8ACA7-0FBF-48D6-A001-3BB01AB6CEF7}" type="presParOf" srcId="{1521F2D3-CDB2-48F0-998A-70EAE9E08209}" destId="{56482F3E-F775-4533-93C4-4CEDA4AADD89}" srcOrd="3" destOrd="0" presId="urn:microsoft.com/office/officeart/2018/2/layout/IconVerticalSolidList"/>
    <dgm:cxn modelId="{D271150A-9A27-4B2B-8E32-BE954B2D6DBF}" type="presParOf" srcId="{93162119-A08F-4197-95D1-A91A89AD31D8}" destId="{709CD8B0-7B9B-44EA-8A76-ED74D8B01784}" srcOrd="3" destOrd="0" presId="urn:microsoft.com/office/officeart/2018/2/layout/IconVerticalSolidList"/>
    <dgm:cxn modelId="{94D3D9E1-24C8-4855-8E36-B7FCCA3A9B62}" type="presParOf" srcId="{93162119-A08F-4197-95D1-A91A89AD31D8}" destId="{C453D0E9-4BB7-4CC2-8FB8-8BF51D309086}" srcOrd="4" destOrd="0" presId="urn:microsoft.com/office/officeart/2018/2/layout/IconVerticalSolidList"/>
    <dgm:cxn modelId="{1717F08D-B546-45B4-BB0D-13C4F89FBA50}" type="presParOf" srcId="{C453D0E9-4BB7-4CC2-8FB8-8BF51D309086}" destId="{1AC1A47C-7BED-4965-9594-C22C61BE301F}" srcOrd="0" destOrd="0" presId="urn:microsoft.com/office/officeart/2018/2/layout/IconVerticalSolidList"/>
    <dgm:cxn modelId="{6F3D3A5F-B387-4CAE-884F-E7E29BBF3BB8}" type="presParOf" srcId="{C453D0E9-4BB7-4CC2-8FB8-8BF51D309086}" destId="{EFDB4AF6-DBD7-4DDD-B838-6253F045D0A7}" srcOrd="1" destOrd="0" presId="urn:microsoft.com/office/officeart/2018/2/layout/IconVerticalSolidList"/>
    <dgm:cxn modelId="{35576894-C8D9-4ED1-A18C-7BF721A630FA}" type="presParOf" srcId="{C453D0E9-4BB7-4CC2-8FB8-8BF51D309086}" destId="{34FBBC2D-68DD-47EE-8A9F-DFDEFD562D44}" srcOrd="2" destOrd="0" presId="urn:microsoft.com/office/officeart/2018/2/layout/IconVerticalSolidList"/>
    <dgm:cxn modelId="{F73A8627-1A35-47F9-953F-1FB0AF24891D}" type="presParOf" srcId="{C453D0E9-4BB7-4CC2-8FB8-8BF51D309086}" destId="{1FC3C1BB-DC28-40F4-8664-21DB028EC538}" srcOrd="3" destOrd="0" presId="urn:microsoft.com/office/officeart/2018/2/layout/IconVerticalSolidList"/>
    <dgm:cxn modelId="{1FBCDE3C-B7DE-470F-BD87-D4D314AEA294}" type="presParOf" srcId="{C453D0E9-4BB7-4CC2-8FB8-8BF51D309086}" destId="{E4D3D09A-A230-448F-8F11-E3F0466C0866}" srcOrd="4" destOrd="0" presId="urn:microsoft.com/office/officeart/2018/2/layout/IconVerticalSolidList"/>
    <dgm:cxn modelId="{ED0D5507-D6B8-4402-97DD-A343FE260114}" type="presParOf" srcId="{93162119-A08F-4197-95D1-A91A89AD31D8}" destId="{5CFA7855-2CFA-4A14-AE70-D320671CF4F7}" srcOrd="5" destOrd="0" presId="urn:microsoft.com/office/officeart/2018/2/layout/IconVerticalSolidList"/>
    <dgm:cxn modelId="{D7EF70FB-EC9A-4A14-B0DF-C596A709CA1F}" type="presParOf" srcId="{93162119-A08F-4197-95D1-A91A89AD31D8}" destId="{5D361E21-A439-4EA3-A11E-428C80CA693F}" srcOrd="6" destOrd="0" presId="urn:microsoft.com/office/officeart/2018/2/layout/IconVerticalSolidList"/>
    <dgm:cxn modelId="{70467D1E-50AC-43F7-B43A-2DC1C46A7805}" type="presParOf" srcId="{5D361E21-A439-4EA3-A11E-428C80CA693F}" destId="{662CCF74-C85C-4C9E-AE34-745E97BCB157}" srcOrd="0" destOrd="0" presId="urn:microsoft.com/office/officeart/2018/2/layout/IconVerticalSolidList"/>
    <dgm:cxn modelId="{710D325F-77A6-4643-ACC7-4F88EF8F373B}" type="presParOf" srcId="{5D361E21-A439-4EA3-A11E-428C80CA693F}" destId="{3967FEFF-72C5-428F-B39E-C11C167580BA}" srcOrd="1" destOrd="0" presId="urn:microsoft.com/office/officeart/2018/2/layout/IconVerticalSolidList"/>
    <dgm:cxn modelId="{0999772E-41AF-482B-B16A-0451A924A64E}" type="presParOf" srcId="{5D361E21-A439-4EA3-A11E-428C80CA693F}" destId="{A3044F11-74D6-4719-A1BC-3EC4B0874DEC}" srcOrd="2" destOrd="0" presId="urn:microsoft.com/office/officeart/2018/2/layout/IconVerticalSolidList"/>
    <dgm:cxn modelId="{35C48ECF-B291-414A-88C7-9EFC2F2A1453}" type="presParOf" srcId="{5D361E21-A439-4EA3-A11E-428C80CA693F}" destId="{AF08E958-D4E1-4712-BF23-4D9EAA2255EB}" srcOrd="3" destOrd="0" presId="urn:microsoft.com/office/officeart/2018/2/layout/IconVerticalSolidList"/>
    <dgm:cxn modelId="{079BB7FD-074D-493C-A63F-841C1E3A0002}" type="presParOf" srcId="{5D361E21-A439-4EA3-A11E-428C80CA693F}" destId="{71662AFD-E6D3-43CD-B60A-1D3E2A2590FE}"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43563C-D71B-4B71-98D7-2CF8C7D7CAB4}"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124EA018-284F-4652-948B-2C276AD44B6A}">
      <dgm:prSet/>
      <dgm:spPr/>
      <dgm:t>
        <a:bodyPr/>
        <a:lstStyle/>
        <a:p>
          <a:pPr>
            <a:lnSpc>
              <a:spcPct val="100000"/>
            </a:lnSpc>
            <a:defRPr b="1"/>
          </a:pPr>
          <a:r>
            <a:rPr lang="en-US" dirty="0"/>
            <a:t>Measurement in single-subjects design</a:t>
          </a:r>
        </a:p>
      </dgm:t>
    </dgm:pt>
    <dgm:pt modelId="{7F6C0478-E733-4D52-A3E8-FEA5CBB925F7}" type="parTrans" cxnId="{28B1FD19-23AB-41EA-AB14-5D39A2F34F5E}">
      <dgm:prSet/>
      <dgm:spPr/>
      <dgm:t>
        <a:bodyPr/>
        <a:lstStyle/>
        <a:p>
          <a:endParaRPr lang="en-US"/>
        </a:p>
      </dgm:t>
    </dgm:pt>
    <dgm:pt modelId="{85599BA3-E8B9-47AC-9D60-563F41ABA255}" type="sibTrans" cxnId="{28B1FD19-23AB-41EA-AB14-5D39A2F34F5E}">
      <dgm:prSet/>
      <dgm:spPr/>
      <dgm:t>
        <a:bodyPr/>
        <a:lstStyle/>
        <a:p>
          <a:endParaRPr lang="en-US"/>
        </a:p>
      </dgm:t>
    </dgm:pt>
    <dgm:pt modelId="{F3FE435E-76E4-4299-999F-2DF514C84BED}">
      <dgm:prSet custT="1"/>
      <dgm:spPr/>
      <dgm:t>
        <a:bodyPr/>
        <a:lstStyle/>
        <a:p>
          <a:pPr>
            <a:lnSpc>
              <a:spcPct val="100000"/>
            </a:lnSpc>
          </a:pPr>
          <a:r>
            <a:rPr lang="en-US" sz="1800" baseline="0" dirty="0"/>
            <a:t>What are you trying to change in your client?  </a:t>
          </a:r>
          <a:endParaRPr lang="en-US" sz="1800" dirty="0"/>
        </a:p>
      </dgm:t>
    </dgm:pt>
    <dgm:pt modelId="{36D6C4DC-DC08-4874-9DA8-D1D2B9F5EF64}" type="parTrans" cxnId="{035EB57F-83B1-49E4-AAA8-6A3AD08EC8CD}">
      <dgm:prSet/>
      <dgm:spPr/>
      <dgm:t>
        <a:bodyPr/>
        <a:lstStyle/>
        <a:p>
          <a:endParaRPr lang="en-US"/>
        </a:p>
      </dgm:t>
    </dgm:pt>
    <dgm:pt modelId="{DCBDBD7F-1F0B-4E4E-A00D-A9BD99A9A2BC}" type="sibTrans" cxnId="{035EB57F-83B1-49E4-AAA8-6A3AD08EC8CD}">
      <dgm:prSet/>
      <dgm:spPr/>
      <dgm:t>
        <a:bodyPr/>
        <a:lstStyle/>
        <a:p>
          <a:endParaRPr lang="en-US"/>
        </a:p>
      </dgm:t>
    </dgm:pt>
    <dgm:pt modelId="{ADE65C00-37DE-4473-B549-D7D8AC1D7628}">
      <dgm:prSet custT="1"/>
      <dgm:spPr/>
      <dgm:t>
        <a:bodyPr/>
        <a:lstStyle/>
        <a:p>
          <a:pPr>
            <a:lnSpc>
              <a:spcPct val="100000"/>
            </a:lnSpc>
          </a:pPr>
          <a:r>
            <a:rPr lang="en-US" sz="1800" baseline="0" dirty="0"/>
            <a:t>What would indicate that your intervention is having an effect?</a:t>
          </a:r>
          <a:endParaRPr lang="en-US" sz="1800" dirty="0"/>
        </a:p>
      </dgm:t>
    </dgm:pt>
    <dgm:pt modelId="{91F42F8A-CB17-4A52-AEB1-B4A0C7762985}" type="parTrans" cxnId="{B76B9AD7-96E4-4274-9302-8399584EF2C0}">
      <dgm:prSet/>
      <dgm:spPr/>
      <dgm:t>
        <a:bodyPr/>
        <a:lstStyle/>
        <a:p>
          <a:endParaRPr lang="en-US"/>
        </a:p>
      </dgm:t>
    </dgm:pt>
    <dgm:pt modelId="{69F9BB7B-4F4C-4689-B0E7-A2A20890AB99}" type="sibTrans" cxnId="{B76B9AD7-96E4-4274-9302-8399584EF2C0}">
      <dgm:prSet/>
      <dgm:spPr/>
      <dgm:t>
        <a:bodyPr/>
        <a:lstStyle/>
        <a:p>
          <a:endParaRPr lang="en-US"/>
        </a:p>
      </dgm:t>
    </dgm:pt>
    <dgm:pt modelId="{2C75DFEA-33A9-46DF-9B5F-C893C1A33655}">
      <dgm:prSet custT="1"/>
      <dgm:spPr/>
      <dgm:t>
        <a:bodyPr/>
        <a:lstStyle/>
        <a:p>
          <a:r>
            <a:rPr lang="en-US" sz="1800" dirty="0"/>
            <a:t>Frequency, duration, interval, magnitude</a:t>
          </a:r>
        </a:p>
      </dgm:t>
    </dgm:pt>
    <dgm:pt modelId="{83AF0F29-B386-403B-8138-3DB07A820A6E}" type="parTrans" cxnId="{6577FEAF-38CF-4BE1-9197-19B0BAAA4B5D}">
      <dgm:prSet/>
      <dgm:spPr/>
      <dgm:t>
        <a:bodyPr/>
        <a:lstStyle/>
        <a:p>
          <a:endParaRPr lang="en-US"/>
        </a:p>
      </dgm:t>
    </dgm:pt>
    <dgm:pt modelId="{DDF16BC2-57C5-4C65-A7E9-DE47047B1892}" type="sibTrans" cxnId="{6577FEAF-38CF-4BE1-9197-19B0BAAA4B5D}">
      <dgm:prSet/>
      <dgm:spPr/>
      <dgm:t>
        <a:bodyPr/>
        <a:lstStyle/>
        <a:p>
          <a:endParaRPr lang="en-US"/>
        </a:p>
      </dgm:t>
    </dgm:pt>
    <dgm:pt modelId="{BF159956-4B5E-4291-8CED-38336F6CF11D}">
      <dgm:prSet custT="1"/>
      <dgm:spPr/>
      <dgm:t>
        <a:bodyPr/>
        <a:lstStyle/>
        <a:p>
          <a:pPr>
            <a:lnSpc>
              <a:spcPct val="100000"/>
            </a:lnSpc>
          </a:pPr>
          <a:r>
            <a:rPr lang="en-US" sz="1800" baseline="0" dirty="0"/>
            <a:t>Who does the measuring?  What instrument do you use?</a:t>
          </a:r>
          <a:endParaRPr lang="en-US" sz="1800" dirty="0"/>
        </a:p>
      </dgm:t>
    </dgm:pt>
    <dgm:pt modelId="{36581C05-63F1-4F71-8385-8041510F1092}" type="parTrans" cxnId="{F91633CA-9C76-4513-83F6-71B60CFC0A6F}">
      <dgm:prSet/>
      <dgm:spPr/>
      <dgm:t>
        <a:bodyPr/>
        <a:lstStyle/>
        <a:p>
          <a:endParaRPr lang="en-US"/>
        </a:p>
      </dgm:t>
    </dgm:pt>
    <dgm:pt modelId="{40E64BAE-B6E7-48AD-B9D8-FEFE063C462B}" type="sibTrans" cxnId="{F91633CA-9C76-4513-83F6-71B60CFC0A6F}">
      <dgm:prSet/>
      <dgm:spPr/>
      <dgm:t>
        <a:bodyPr/>
        <a:lstStyle/>
        <a:p>
          <a:endParaRPr lang="en-US"/>
        </a:p>
      </dgm:t>
    </dgm:pt>
    <dgm:pt modelId="{DA015C8D-4BD0-418E-98C4-AF50C4C3B0B3}">
      <dgm:prSet/>
      <dgm:spPr/>
      <dgm:t>
        <a:bodyPr/>
        <a:lstStyle/>
        <a:p>
          <a:pPr>
            <a:lnSpc>
              <a:spcPct val="100000"/>
            </a:lnSpc>
            <a:defRPr b="1"/>
          </a:pPr>
          <a:r>
            <a:rPr lang="en-US"/>
            <a:t>Data analysis</a:t>
          </a:r>
        </a:p>
      </dgm:t>
    </dgm:pt>
    <dgm:pt modelId="{0E6BE50F-8B20-4026-91BC-FEE888A7C2DB}" type="parTrans" cxnId="{ACBC8012-AE58-4E07-A2DE-F239D4C67877}">
      <dgm:prSet/>
      <dgm:spPr/>
      <dgm:t>
        <a:bodyPr/>
        <a:lstStyle/>
        <a:p>
          <a:endParaRPr lang="en-US"/>
        </a:p>
      </dgm:t>
    </dgm:pt>
    <dgm:pt modelId="{CE96B9D6-6073-4937-8D2E-EC53E6FB534F}" type="sibTrans" cxnId="{ACBC8012-AE58-4E07-A2DE-F239D4C67877}">
      <dgm:prSet/>
      <dgm:spPr/>
      <dgm:t>
        <a:bodyPr/>
        <a:lstStyle/>
        <a:p>
          <a:endParaRPr lang="en-US"/>
        </a:p>
      </dgm:t>
    </dgm:pt>
    <dgm:pt modelId="{E41169EC-EFD9-4A51-AEFF-E14C801F7A31}">
      <dgm:prSet custT="1"/>
      <dgm:spPr/>
      <dgm:t>
        <a:bodyPr/>
        <a:lstStyle/>
        <a:p>
          <a:pPr>
            <a:lnSpc>
              <a:spcPct val="100000"/>
            </a:lnSpc>
          </a:pPr>
          <a:r>
            <a:rPr lang="en-US" sz="1800" baseline="0" dirty="0"/>
            <a:t>Level: amount </a:t>
          </a:r>
          <a:endParaRPr lang="en-US" sz="1800" dirty="0"/>
        </a:p>
      </dgm:t>
    </dgm:pt>
    <dgm:pt modelId="{B249EEE3-92E7-4032-A8F0-8F33A1AABC9C}" type="parTrans" cxnId="{8E5344A3-20B2-4F16-87FD-73E625896815}">
      <dgm:prSet/>
      <dgm:spPr/>
      <dgm:t>
        <a:bodyPr/>
        <a:lstStyle/>
        <a:p>
          <a:endParaRPr lang="en-US"/>
        </a:p>
      </dgm:t>
    </dgm:pt>
    <dgm:pt modelId="{FE9813C0-972C-40F8-908F-255C26199F7C}" type="sibTrans" cxnId="{8E5344A3-20B2-4F16-87FD-73E625896815}">
      <dgm:prSet/>
      <dgm:spPr/>
      <dgm:t>
        <a:bodyPr/>
        <a:lstStyle/>
        <a:p>
          <a:endParaRPr lang="en-US"/>
        </a:p>
      </dgm:t>
    </dgm:pt>
    <dgm:pt modelId="{FC6081C4-9A74-47CB-AA18-9C0BB591EA70}">
      <dgm:prSet custT="1"/>
      <dgm:spPr/>
      <dgm:t>
        <a:bodyPr/>
        <a:lstStyle/>
        <a:p>
          <a:pPr>
            <a:lnSpc>
              <a:spcPct val="100000"/>
            </a:lnSpc>
          </a:pPr>
          <a:r>
            <a:rPr lang="en-US" sz="1800" baseline="0" dirty="0"/>
            <a:t>Trend: direction</a:t>
          </a:r>
          <a:endParaRPr lang="en-US" sz="1800" dirty="0"/>
        </a:p>
      </dgm:t>
    </dgm:pt>
    <dgm:pt modelId="{1D75C491-8B40-46C3-9881-A778ED4B93D6}" type="parTrans" cxnId="{5A85A227-CD1D-4071-8D3E-8F7983A286E1}">
      <dgm:prSet/>
      <dgm:spPr/>
      <dgm:t>
        <a:bodyPr/>
        <a:lstStyle/>
        <a:p>
          <a:endParaRPr lang="en-US"/>
        </a:p>
      </dgm:t>
    </dgm:pt>
    <dgm:pt modelId="{A8B392CA-6723-4BBF-8DA3-0EC4FF2DAB8D}" type="sibTrans" cxnId="{5A85A227-CD1D-4071-8D3E-8F7983A286E1}">
      <dgm:prSet/>
      <dgm:spPr/>
      <dgm:t>
        <a:bodyPr/>
        <a:lstStyle/>
        <a:p>
          <a:endParaRPr lang="en-US"/>
        </a:p>
      </dgm:t>
    </dgm:pt>
    <dgm:pt modelId="{AD6709CA-8FFF-4B0C-96F8-06B84E85D3AB}">
      <dgm:prSet custT="1"/>
      <dgm:spPr/>
      <dgm:t>
        <a:bodyPr/>
        <a:lstStyle/>
        <a:p>
          <a:pPr>
            <a:lnSpc>
              <a:spcPct val="100000"/>
            </a:lnSpc>
          </a:pPr>
          <a:r>
            <a:rPr lang="en-US" sz="1800" baseline="0" dirty="0"/>
            <a:t>Variability: spread</a:t>
          </a:r>
          <a:endParaRPr lang="en-US" sz="1800" dirty="0"/>
        </a:p>
      </dgm:t>
    </dgm:pt>
    <dgm:pt modelId="{748627DF-87B5-42C6-846C-ED3A26141227}" type="parTrans" cxnId="{FD8D027B-59F7-4874-9038-8EEA886D5D3E}">
      <dgm:prSet/>
      <dgm:spPr/>
      <dgm:t>
        <a:bodyPr/>
        <a:lstStyle/>
        <a:p>
          <a:endParaRPr lang="en-US"/>
        </a:p>
      </dgm:t>
    </dgm:pt>
    <dgm:pt modelId="{D417B358-75A2-42CE-B2ED-8C78B2C85263}" type="sibTrans" cxnId="{FD8D027B-59F7-4874-9038-8EEA886D5D3E}">
      <dgm:prSet/>
      <dgm:spPr/>
      <dgm:t>
        <a:bodyPr/>
        <a:lstStyle/>
        <a:p>
          <a:endParaRPr lang="en-US"/>
        </a:p>
      </dgm:t>
    </dgm:pt>
    <dgm:pt modelId="{312D31F6-22CE-445D-873E-0CEC29FD2E6E}">
      <dgm:prSet custT="1"/>
      <dgm:spPr/>
      <dgm:t>
        <a:bodyPr/>
        <a:lstStyle/>
        <a:p>
          <a:pPr>
            <a:lnSpc>
              <a:spcPct val="100000"/>
            </a:lnSpc>
          </a:pPr>
          <a:r>
            <a:rPr lang="en-US" sz="1800" baseline="0" dirty="0"/>
            <a:t>Did you hit a specific score?  Is it worth the cost?  Does the client buy in?</a:t>
          </a:r>
          <a:endParaRPr lang="en-US" sz="1800" dirty="0"/>
        </a:p>
      </dgm:t>
    </dgm:pt>
    <dgm:pt modelId="{17B8035E-4299-4A43-A3E4-0EE58BE64BDB}" type="parTrans" cxnId="{6D6DD2DB-C4A1-4C26-9507-05989E1039D5}">
      <dgm:prSet/>
      <dgm:spPr/>
      <dgm:t>
        <a:bodyPr/>
        <a:lstStyle/>
        <a:p>
          <a:endParaRPr lang="en-US"/>
        </a:p>
      </dgm:t>
    </dgm:pt>
    <dgm:pt modelId="{160A10D3-6861-4D3D-AC83-C761DD85630D}" type="sibTrans" cxnId="{6D6DD2DB-C4A1-4C26-9507-05989E1039D5}">
      <dgm:prSet/>
      <dgm:spPr/>
      <dgm:t>
        <a:bodyPr/>
        <a:lstStyle/>
        <a:p>
          <a:endParaRPr lang="en-US"/>
        </a:p>
      </dgm:t>
    </dgm:pt>
    <dgm:pt modelId="{29A9FA41-5161-4C3A-8EA3-6E1D87275E3E}" type="pres">
      <dgm:prSet presAssocID="{0043563C-D71B-4B71-98D7-2CF8C7D7CAB4}" presName="root" presStyleCnt="0">
        <dgm:presLayoutVars>
          <dgm:dir/>
          <dgm:resizeHandles val="exact"/>
        </dgm:presLayoutVars>
      </dgm:prSet>
      <dgm:spPr/>
    </dgm:pt>
    <dgm:pt modelId="{B35394DD-D1E2-4E07-AC11-451F78F079E4}" type="pres">
      <dgm:prSet presAssocID="{124EA018-284F-4652-948B-2C276AD44B6A}" presName="compNode" presStyleCnt="0"/>
      <dgm:spPr/>
    </dgm:pt>
    <dgm:pt modelId="{95319266-F344-4CB9-AA6E-F3F347D44E4E}" type="pres">
      <dgm:prSet presAssocID="{124EA018-284F-4652-948B-2C276AD44B6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ight Bulb and Gear"/>
        </a:ext>
      </dgm:extLst>
    </dgm:pt>
    <dgm:pt modelId="{34BE2E3B-4DFD-4775-A06C-694F92818161}" type="pres">
      <dgm:prSet presAssocID="{124EA018-284F-4652-948B-2C276AD44B6A}" presName="iconSpace" presStyleCnt="0"/>
      <dgm:spPr/>
    </dgm:pt>
    <dgm:pt modelId="{F79960AE-A7EE-4C4C-B30F-E25963EB5F58}" type="pres">
      <dgm:prSet presAssocID="{124EA018-284F-4652-948B-2C276AD44B6A}" presName="parTx" presStyleLbl="revTx" presStyleIdx="0" presStyleCnt="4">
        <dgm:presLayoutVars>
          <dgm:chMax val="0"/>
          <dgm:chPref val="0"/>
        </dgm:presLayoutVars>
      </dgm:prSet>
      <dgm:spPr/>
    </dgm:pt>
    <dgm:pt modelId="{5E4968E2-39E9-4AA9-B01A-15BC37BD9619}" type="pres">
      <dgm:prSet presAssocID="{124EA018-284F-4652-948B-2C276AD44B6A}" presName="txSpace" presStyleCnt="0"/>
      <dgm:spPr/>
    </dgm:pt>
    <dgm:pt modelId="{464D47B8-EA07-41A1-9D26-4278902E9335}" type="pres">
      <dgm:prSet presAssocID="{124EA018-284F-4652-948B-2C276AD44B6A}" presName="desTx" presStyleLbl="revTx" presStyleIdx="1" presStyleCnt="4">
        <dgm:presLayoutVars/>
      </dgm:prSet>
      <dgm:spPr/>
    </dgm:pt>
    <dgm:pt modelId="{8BC2C0BC-3892-4E16-9C58-E8F4A0C6D424}" type="pres">
      <dgm:prSet presAssocID="{85599BA3-E8B9-47AC-9D60-563F41ABA255}" presName="sibTrans" presStyleCnt="0"/>
      <dgm:spPr/>
    </dgm:pt>
    <dgm:pt modelId="{1AC19CC7-3169-496E-82E5-1EEC79329557}" type="pres">
      <dgm:prSet presAssocID="{DA015C8D-4BD0-418E-98C4-AF50C4C3B0B3}" presName="compNode" presStyleCnt="0"/>
      <dgm:spPr/>
    </dgm:pt>
    <dgm:pt modelId="{A9D65624-D65B-4DB8-85D1-A1C785C18D72}" type="pres">
      <dgm:prSet presAssocID="{DA015C8D-4BD0-418E-98C4-AF50C4C3B0B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tatistics"/>
        </a:ext>
      </dgm:extLst>
    </dgm:pt>
    <dgm:pt modelId="{F732A67A-CEAD-434B-85DE-57CAB663959A}" type="pres">
      <dgm:prSet presAssocID="{DA015C8D-4BD0-418E-98C4-AF50C4C3B0B3}" presName="iconSpace" presStyleCnt="0"/>
      <dgm:spPr/>
    </dgm:pt>
    <dgm:pt modelId="{87845D46-52D1-462A-97D3-8F8E6C7280F5}" type="pres">
      <dgm:prSet presAssocID="{DA015C8D-4BD0-418E-98C4-AF50C4C3B0B3}" presName="parTx" presStyleLbl="revTx" presStyleIdx="2" presStyleCnt="4">
        <dgm:presLayoutVars>
          <dgm:chMax val="0"/>
          <dgm:chPref val="0"/>
        </dgm:presLayoutVars>
      </dgm:prSet>
      <dgm:spPr/>
    </dgm:pt>
    <dgm:pt modelId="{E3B82E61-4871-44DB-B0F7-CC7294D882BC}" type="pres">
      <dgm:prSet presAssocID="{DA015C8D-4BD0-418E-98C4-AF50C4C3B0B3}" presName="txSpace" presStyleCnt="0"/>
      <dgm:spPr/>
    </dgm:pt>
    <dgm:pt modelId="{7FF0DBE2-3545-4604-9120-90F0097619E5}" type="pres">
      <dgm:prSet presAssocID="{DA015C8D-4BD0-418E-98C4-AF50C4C3B0B3}" presName="desTx" presStyleLbl="revTx" presStyleIdx="3" presStyleCnt="4" custScaleY="125265">
        <dgm:presLayoutVars/>
      </dgm:prSet>
      <dgm:spPr/>
    </dgm:pt>
  </dgm:ptLst>
  <dgm:cxnLst>
    <dgm:cxn modelId="{ACBC8012-AE58-4E07-A2DE-F239D4C67877}" srcId="{0043563C-D71B-4B71-98D7-2CF8C7D7CAB4}" destId="{DA015C8D-4BD0-418E-98C4-AF50C4C3B0B3}" srcOrd="1" destOrd="0" parTransId="{0E6BE50F-8B20-4026-91BC-FEE888A7C2DB}" sibTransId="{CE96B9D6-6073-4937-8D2E-EC53E6FB534F}"/>
    <dgm:cxn modelId="{28B1FD19-23AB-41EA-AB14-5D39A2F34F5E}" srcId="{0043563C-D71B-4B71-98D7-2CF8C7D7CAB4}" destId="{124EA018-284F-4652-948B-2C276AD44B6A}" srcOrd="0" destOrd="0" parTransId="{7F6C0478-E733-4D52-A3E8-FEA5CBB925F7}" sibTransId="{85599BA3-E8B9-47AC-9D60-563F41ABA255}"/>
    <dgm:cxn modelId="{5A85A227-CD1D-4071-8D3E-8F7983A286E1}" srcId="{DA015C8D-4BD0-418E-98C4-AF50C4C3B0B3}" destId="{FC6081C4-9A74-47CB-AA18-9C0BB591EA70}" srcOrd="1" destOrd="0" parTransId="{1D75C491-8B40-46C3-9881-A778ED4B93D6}" sibTransId="{A8B392CA-6723-4BBF-8DA3-0EC4FF2DAB8D}"/>
    <dgm:cxn modelId="{FF46F742-DC2A-4A25-B4F6-FFAC0432048B}" type="presOf" srcId="{F3FE435E-76E4-4299-999F-2DF514C84BED}" destId="{464D47B8-EA07-41A1-9D26-4278902E9335}" srcOrd="0" destOrd="0" presId="urn:microsoft.com/office/officeart/2018/5/layout/CenteredIconLabelDescriptionList"/>
    <dgm:cxn modelId="{EE700963-C662-48C0-A352-974CBF71B8E0}" type="presOf" srcId="{2C75DFEA-33A9-46DF-9B5F-C893C1A33655}" destId="{464D47B8-EA07-41A1-9D26-4278902E9335}" srcOrd="0" destOrd="2" presId="urn:microsoft.com/office/officeart/2018/5/layout/CenteredIconLabelDescriptionList"/>
    <dgm:cxn modelId="{35A4AB6A-64EC-4B5E-A4A9-5BC9D16D3FD6}" type="presOf" srcId="{ADE65C00-37DE-4473-B549-D7D8AC1D7628}" destId="{464D47B8-EA07-41A1-9D26-4278902E9335}" srcOrd="0" destOrd="1" presId="urn:microsoft.com/office/officeart/2018/5/layout/CenteredIconLabelDescriptionList"/>
    <dgm:cxn modelId="{F5DFF752-7015-44D2-A184-AFEE313DE504}" type="presOf" srcId="{DA015C8D-4BD0-418E-98C4-AF50C4C3B0B3}" destId="{87845D46-52D1-462A-97D3-8F8E6C7280F5}" srcOrd="0" destOrd="0" presId="urn:microsoft.com/office/officeart/2018/5/layout/CenteredIconLabelDescriptionList"/>
    <dgm:cxn modelId="{FD8D027B-59F7-4874-9038-8EEA886D5D3E}" srcId="{DA015C8D-4BD0-418E-98C4-AF50C4C3B0B3}" destId="{AD6709CA-8FFF-4B0C-96F8-06B84E85D3AB}" srcOrd="2" destOrd="0" parTransId="{748627DF-87B5-42C6-846C-ED3A26141227}" sibTransId="{D417B358-75A2-42CE-B2ED-8C78B2C85263}"/>
    <dgm:cxn modelId="{035EB57F-83B1-49E4-AAA8-6A3AD08EC8CD}" srcId="{124EA018-284F-4652-948B-2C276AD44B6A}" destId="{F3FE435E-76E4-4299-999F-2DF514C84BED}" srcOrd="0" destOrd="0" parTransId="{36D6C4DC-DC08-4874-9DA8-D1D2B9F5EF64}" sibTransId="{DCBDBD7F-1F0B-4E4E-A00D-A9BD99A9A2BC}"/>
    <dgm:cxn modelId="{22677EA1-BB7C-4A65-A6D5-EBF7C4A3E87E}" type="presOf" srcId="{E41169EC-EFD9-4A51-AEFF-E14C801F7A31}" destId="{7FF0DBE2-3545-4604-9120-90F0097619E5}" srcOrd="0" destOrd="0" presId="urn:microsoft.com/office/officeart/2018/5/layout/CenteredIconLabelDescriptionList"/>
    <dgm:cxn modelId="{8E5344A3-20B2-4F16-87FD-73E625896815}" srcId="{DA015C8D-4BD0-418E-98C4-AF50C4C3B0B3}" destId="{E41169EC-EFD9-4A51-AEFF-E14C801F7A31}" srcOrd="0" destOrd="0" parTransId="{B249EEE3-92E7-4032-A8F0-8F33A1AABC9C}" sibTransId="{FE9813C0-972C-40F8-908F-255C26199F7C}"/>
    <dgm:cxn modelId="{DAA9A2A8-68F8-4A6C-ADD6-D42E55B913E0}" type="presOf" srcId="{0043563C-D71B-4B71-98D7-2CF8C7D7CAB4}" destId="{29A9FA41-5161-4C3A-8EA3-6E1D87275E3E}" srcOrd="0" destOrd="0" presId="urn:microsoft.com/office/officeart/2018/5/layout/CenteredIconLabelDescriptionList"/>
    <dgm:cxn modelId="{6577FEAF-38CF-4BE1-9197-19B0BAAA4B5D}" srcId="{ADE65C00-37DE-4473-B549-D7D8AC1D7628}" destId="{2C75DFEA-33A9-46DF-9B5F-C893C1A33655}" srcOrd="0" destOrd="0" parTransId="{83AF0F29-B386-403B-8138-3DB07A820A6E}" sibTransId="{DDF16BC2-57C5-4C65-A7E9-DE47047B1892}"/>
    <dgm:cxn modelId="{B403EDB9-55C9-4353-B94F-EBC3927C3E32}" type="presOf" srcId="{124EA018-284F-4652-948B-2C276AD44B6A}" destId="{F79960AE-A7EE-4C4C-B30F-E25963EB5F58}" srcOrd="0" destOrd="0" presId="urn:microsoft.com/office/officeart/2018/5/layout/CenteredIconLabelDescriptionList"/>
    <dgm:cxn modelId="{EB9E15C8-79E9-496C-8B5E-23F49475CE8A}" type="presOf" srcId="{AD6709CA-8FFF-4B0C-96F8-06B84E85D3AB}" destId="{7FF0DBE2-3545-4604-9120-90F0097619E5}" srcOrd="0" destOrd="2" presId="urn:microsoft.com/office/officeart/2018/5/layout/CenteredIconLabelDescriptionList"/>
    <dgm:cxn modelId="{F91633CA-9C76-4513-83F6-71B60CFC0A6F}" srcId="{124EA018-284F-4652-948B-2C276AD44B6A}" destId="{BF159956-4B5E-4291-8CED-38336F6CF11D}" srcOrd="2" destOrd="0" parTransId="{36581C05-63F1-4F71-8385-8041510F1092}" sibTransId="{40E64BAE-B6E7-48AD-B9D8-FEFE063C462B}"/>
    <dgm:cxn modelId="{7838F2D1-494A-476F-BD5D-540E5E528D69}" type="presOf" srcId="{FC6081C4-9A74-47CB-AA18-9C0BB591EA70}" destId="{7FF0DBE2-3545-4604-9120-90F0097619E5}" srcOrd="0" destOrd="1" presId="urn:microsoft.com/office/officeart/2018/5/layout/CenteredIconLabelDescriptionList"/>
    <dgm:cxn modelId="{B76B9AD7-96E4-4274-9302-8399584EF2C0}" srcId="{124EA018-284F-4652-948B-2C276AD44B6A}" destId="{ADE65C00-37DE-4473-B549-D7D8AC1D7628}" srcOrd="1" destOrd="0" parTransId="{91F42F8A-CB17-4A52-AEB1-B4A0C7762985}" sibTransId="{69F9BB7B-4F4C-4689-B0E7-A2A20890AB99}"/>
    <dgm:cxn modelId="{6D6DD2DB-C4A1-4C26-9507-05989E1039D5}" srcId="{DA015C8D-4BD0-418E-98C4-AF50C4C3B0B3}" destId="{312D31F6-22CE-445D-873E-0CEC29FD2E6E}" srcOrd="3" destOrd="0" parTransId="{17B8035E-4299-4A43-A3E4-0EE58BE64BDB}" sibTransId="{160A10D3-6861-4D3D-AC83-C761DD85630D}"/>
    <dgm:cxn modelId="{305B2EE8-A6A7-4045-B9A1-49F4F003C18B}" type="presOf" srcId="{312D31F6-22CE-445D-873E-0CEC29FD2E6E}" destId="{7FF0DBE2-3545-4604-9120-90F0097619E5}" srcOrd="0" destOrd="3" presId="urn:microsoft.com/office/officeart/2018/5/layout/CenteredIconLabelDescriptionList"/>
    <dgm:cxn modelId="{64E075EA-8A65-408B-BA34-00F8A5EB35B0}" type="presOf" srcId="{BF159956-4B5E-4291-8CED-38336F6CF11D}" destId="{464D47B8-EA07-41A1-9D26-4278902E9335}" srcOrd="0" destOrd="3" presId="urn:microsoft.com/office/officeart/2018/5/layout/CenteredIconLabelDescriptionList"/>
    <dgm:cxn modelId="{06F44191-0638-459B-83CC-7F8E659BF087}" type="presParOf" srcId="{29A9FA41-5161-4C3A-8EA3-6E1D87275E3E}" destId="{B35394DD-D1E2-4E07-AC11-451F78F079E4}" srcOrd="0" destOrd="0" presId="urn:microsoft.com/office/officeart/2018/5/layout/CenteredIconLabelDescriptionList"/>
    <dgm:cxn modelId="{20C74F5C-F979-454B-941B-ABF3AC2AE50F}" type="presParOf" srcId="{B35394DD-D1E2-4E07-AC11-451F78F079E4}" destId="{95319266-F344-4CB9-AA6E-F3F347D44E4E}" srcOrd="0" destOrd="0" presId="urn:microsoft.com/office/officeart/2018/5/layout/CenteredIconLabelDescriptionList"/>
    <dgm:cxn modelId="{13073082-A981-43CE-847A-931F8B855189}" type="presParOf" srcId="{B35394DD-D1E2-4E07-AC11-451F78F079E4}" destId="{34BE2E3B-4DFD-4775-A06C-694F92818161}" srcOrd="1" destOrd="0" presId="urn:microsoft.com/office/officeart/2018/5/layout/CenteredIconLabelDescriptionList"/>
    <dgm:cxn modelId="{359579A5-2375-4386-B779-F7F3719C0B4B}" type="presParOf" srcId="{B35394DD-D1E2-4E07-AC11-451F78F079E4}" destId="{F79960AE-A7EE-4C4C-B30F-E25963EB5F58}" srcOrd="2" destOrd="0" presId="urn:microsoft.com/office/officeart/2018/5/layout/CenteredIconLabelDescriptionList"/>
    <dgm:cxn modelId="{F6C2598A-C26C-4351-886F-CD9831C9B8DC}" type="presParOf" srcId="{B35394DD-D1E2-4E07-AC11-451F78F079E4}" destId="{5E4968E2-39E9-4AA9-B01A-15BC37BD9619}" srcOrd="3" destOrd="0" presId="urn:microsoft.com/office/officeart/2018/5/layout/CenteredIconLabelDescriptionList"/>
    <dgm:cxn modelId="{83C4CD00-E9FC-422E-A378-44F9BEC483CC}" type="presParOf" srcId="{B35394DD-D1E2-4E07-AC11-451F78F079E4}" destId="{464D47B8-EA07-41A1-9D26-4278902E9335}" srcOrd="4" destOrd="0" presId="urn:microsoft.com/office/officeart/2018/5/layout/CenteredIconLabelDescriptionList"/>
    <dgm:cxn modelId="{6F8AD836-9FE6-49C6-BB40-063135025D9B}" type="presParOf" srcId="{29A9FA41-5161-4C3A-8EA3-6E1D87275E3E}" destId="{8BC2C0BC-3892-4E16-9C58-E8F4A0C6D424}" srcOrd="1" destOrd="0" presId="urn:microsoft.com/office/officeart/2018/5/layout/CenteredIconLabelDescriptionList"/>
    <dgm:cxn modelId="{C3C6E21E-7005-4E0D-94CB-2DE4508ED3D9}" type="presParOf" srcId="{29A9FA41-5161-4C3A-8EA3-6E1D87275E3E}" destId="{1AC19CC7-3169-496E-82E5-1EEC79329557}" srcOrd="2" destOrd="0" presId="urn:microsoft.com/office/officeart/2018/5/layout/CenteredIconLabelDescriptionList"/>
    <dgm:cxn modelId="{0582C62D-03DB-438D-B572-8645ACC08354}" type="presParOf" srcId="{1AC19CC7-3169-496E-82E5-1EEC79329557}" destId="{A9D65624-D65B-4DB8-85D1-A1C785C18D72}" srcOrd="0" destOrd="0" presId="urn:microsoft.com/office/officeart/2018/5/layout/CenteredIconLabelDescriptionList"/>
    <dgm:cxn modelId="{C3093CFD-0023-4AEA-8881-46658DEA045E}" type="presParOf" srcId="{1AC19CC7-3169-496E-82E5-1EEC79329557}" destId="{F732A67A-CEAD-434B-85DE-57CAB663959A}" srcOrd="1" destOrd="0" presId="urn:microsoft.com/office/officeart/2018/5/layout/CenteredIconLabelDescriptionList"/>
    <dgm:cxn modelId="{5E5BB087-10FB-4FF3-9260-10A872957679}" type="presParOf" srcId="{1AC19CC7-3169-496E-82E5-1EEC79329557}" destId="{87845D46-52D1-462A-97D3-8F8E6C7280F5}" srcOrd="2" destOrd="0" presId="urn:microsoft.com/office/officeart/2018/5/layout/CenteredIconLabelDescriptionList"/>
    <dgm:cxn modelId="{E5E038A4-27C7-48E8-AACD-9289CC9AEC03}" type="presParOf" srcId="{1AC19CC7-3169-496E-82E5-1EEC79329557}" destId="{E3B82E61-4871-44DB-B0F7-CC7294D882BC}" srcOrd="3" destOrd="0" presId="urn:microsoft.com/office/officeart/2018/5/layout/CenteredIconLabelDescriptionList"/>
    <dgm:cxn modelId="{1DB849CE-3592-4EDC-9FEF-141A57CDDB31}" type="presParOf" srcId="{1AC19CC7-3169-496E-82E5-1EEC79329557}" destId="{7FF0DBE2-3545-4604-9120-90F0097619E5}"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3106E9-3E11-48E4-9372-18D55C1A68F9}"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083BF57-7CDB-40E0-AC4A-709FA9C4106E}">
      <dgm:prSet/>
      <dgm:spPr/>
      <dgm:t>
        <a:bodyPr/>
        <a:lstStyle/>
        <a:p>
          <a:r>
            <a:rPr lang="en-US"/>
            <a:t>Stakeholders</a:t>
          </a:r>
        </a:p>
      </dgm:t>
    </dgm:pt>
    <dgm:pt modelId="{BA05A44E-DC09-432B-8BB1-7CAF2E52D5D5}" type="parTrans" cxnId="{E50BBEF2-BD7E-404F-97B4-F70F75B97AEB}">
      <dgm:prSet/>
      <dgm:spPr/>
      <dgm:t>
        <a:bodyPr/>
        <a:lstStyle/>
        <a:p>
          <a:endParaRPr lang="en-US"/>
        </a:p>
      </dgm:t>
    </dgm:pt>
    <dgm:pt modelId="{F9628A0A-5AE3-48E8-ACDD-E92F71CFB650}" type="sibTrans" cxnId="{E50BBEF2-BD7E-404F-97B4-F70F75B97AEB}">
      <dgm:prSet/>
      <dgm:spPr/>
      <dgm:t>
        <a:bodyPr/>
        <a:lstStyle/>
        <a:p>
          <a:endParaRPr lang="en-US"/>
        </a:p>
      </dgm:t>
    </dgm:pt>
    <dgm:pt modelId="{1197634D-4773-483B-92C1-0C3258D63587}">
      <dgm:prSet/>
      <dgm:spPr/>
      <dgm:t>
        <a:bodyPr/>
        <a:lstStyle/>
        <a:p>
          <a:r>
            <a:rPr lang="en-US"/>
            <a:t>Empowerment</a:t>
          </a:r>
        </a:p>
      </dgm:t>
    </dgm:pt>
    <dgm:pt modelId="{A20C65BF-E88D-42D5-B45C-0A6889DA02EC}" type="parTrans" cxnId="{D3762F9B-56BB-499C-9B6F-AB393DB05D17}">
      <dgm:prSet/>
      <dgm:spPr/>
      <dgm:t>
        <a:bodyPr/>
        <a:lstStyle/>
        <a:p>
          <a:endParaRPr lang="en-US"/>
        </a:p>
      </dgm:t>
    </dgm:pt>
    <dgm:pt modelId="{0FCBE933-E027-42E6-A5C7-89E01EE928C0}" type="sibTrans" cxnId="{D3762F9B-56BB-499C-9B6F-AB393DB05D17}">
      <dgm:prSet/>
      <dgm:spPr/>
      <dgm:t>
        <a:bodyPr/>
        <a:lstStyle/>
        <a:p>
          <a:endParaRPr lang="en-US"/>
        </a:p>
      </dgm:t>
    </dgm:pt>
    <dgm:pt modelId="{66F255BD-5AAB-4118-8AE7-64364B4D7EC6}">
      <dgm:prSet/>
      <dgm:spPr/>
      <dgm:t>
        <a:bodyPr/>
        <a:lstStyle/>
        <a:p>
          <a:r>
            <a:rPr lang="en-US"/>
            <a:t>Knowledge: whose knowledge is more important?</a:t>
          </a:r>
        </a:p>
      </dgm:t>
    </dgm:pt>
    <dgm:pt modelId="{96E38685-640A-4529-ACAF-6606B970B690}" type="parTrans" cxnId="{08619517-46E0-48EB-B25E-FABEF598C3F1}">
      <dgm:prSet/>
      <dgm:spPr/>
      <dgm:t>
        <a:bodyPr/>
        <a:lstStyle/>
        <a:p>
          <a:endParaRPr lang="en-US"/>
        </a:p>
      </dgm:t>
    </dgm:pt>
    <dgm:pt modelId="{A054E087-60BA-44C5-8E8F-C27F3601A8EB}" type="sibTrans" cxnId="{08619517-46E0-48EB-B25E-FABEF598C3F1}">
      <dgm:prSet/>
      <dgm:spPr/>
      <dgm:t>
        <a:bodyPr/>
        <a:lstStyle/>
        <a:p>
          <a:endParaRPr lang="en-US"/>
        </a:p>
      </dgm:t>
    </dgm:pt>
    <dgm:pt modelId="{A3004AA9-CC84-40E9-8F8D-D11EC4B0F03E}">
      <dgm:prSet/>
      <dgm:spPr/>
      <dgm:t>
        <a:bodyPr/>
        <a:lstStyle/>
        <a:p>
          <a:r>
            <a:rPr lang="en-US"/>
            <a:t>Social justice</a:t>
          </a:r>
        </a:p>
      </dgm:t>
    </dgm:pt>
    <dgm:pt modelId="{0A4BB414-7F31-4DAB-A383-9D2CB9F1E532}" type="parTrans" cxnId="{F1CD68CB-4B74-4AC5-82F1-4F1F55296CDC}">
      <dgm:prSet/>
      <dgm:spPr/>
      <dgm:t>
        <a:bodyPr/>
        <a:lstStyle/>
        <a:p>
          <a:endParaRPr lang="en-US"/>
        </a:p>
      </dgm:t>
    </dgm:pt>
    <dgm:pt modelId="{AE725918-A11B-49E6-91BA-1FC90B06B55B}" type="sibTrans" cxnId="{F1CD68CB-4B74-4AC5-82F1-4F1F55296CDC}">
      <dgm:prSet/>
      <dgm:spPr/>
      <dgm:t>
        <a:bodyPr/>
        <a:lstStyle/>
        <a:p>
          <a:endParaRPr lang="en-US"/>
        </a:p>
      </dgm:t>
    </dgm:pt>
    <dgm:pt modelId="{ED964BF6-BD77-4837-BC6D-7F2FFF2C2799}" type="pres">
      <dgm:prSet presAssocID="{9A3106E9-3E11-48E4-9372-18D55C1A68F9}" presName="linear" presStyleCnt="0">
        <dgm:presLayoutVars>
          <dgm:animLvl val="lvl"/>
          <dgm:resizeHandles val="exact"/>
        </dgm:presLayoutVars>
      </dgm:prSet>
      <dgm:spPr/>
    </dgm:pt>
    <dgm:pt modelId="{5F44A203-02EB-4F6C-B3DE-E302FD870481}" type="pres">
      <dgm:prSet presAssocID="{F083BF57-7CDB-40E0-AC4A-709FA9C4106E}" presName="parentText" presStyleLbl="node1" presStyleIdx="0" presStyleCnt="4">
        <dgm:presLayoutVars>
          <dgm:chMax val="0"/>
          <dgm:bulletEnabled val="1"/>
        </dgm:presLayoutVars>
      </dgm:prSet>
      <dgm:spPr/>
    </dgm:pt>
    <dgm:pt modelId="{D11DD299-1296-4BDF-AD0F-4FA590AA08A6}" type="pres">
      <dgm:prSet presAssocID="{F9628A0A-5AE3-48E8-ACDD-E92F71CFB650}" presName="spacer" presStyleCnt="0"/>
      <dgm:spPr/>
    </dgm:pt>
    <dgm:pt modelId="{9DCA7B05-F39A-464B-B1C8-46ABF64BAFCC}" type="pres">
      <dgm:prSet presAssocID="{1197634D-4773-483B-92C1-0C3258D63587}" presName="parentText" presStyleLbl="node1" presStyleIdx="1" presStyleCnt="4">
        <dgm:presLayoutVars>
          <dgm:chMax val="0"/>
          <dgm:bulletEnabled val="1"/>
        </dgm:presLayoutVars>
      </dgm:prSet>
      <dgm:spPr/>
    </dgm:pt>
    <dgm:pt modelId="{2D05B96E-D3DF-4DEA-807C-ECA8D5D632F9}" type="pres">
      <dgm:prSet presAssocID="{0FCBE933-E027-42E6-A5C7-89E01EE928C0}" presName="spacer" presStyleCnt="0"/>
      <dgm:spPr/>
    </dgm:pt>
    <dgm:pt modelId="{493933E2-7083-4F4E-BF99-C3FBA671001B}" type="pres">
      <dgm:prSet presAssocID="{66F255BD-5AAB-4118-8AE7-64364B4D7EC6}" presName="parentText" presStyleLbl="node1" presStyleIdx="2" presStyleCnt="4">
        <dgm:presLayoutVars>
          <dgm:chMax val="0"/>
          <dgm:bulletEnabled val="1"/>
        </dgm:presLayoutVars>
      </dgm:prSet>
      <dgm:spPr/>
    </dgm:pt>
    <dgm:pt modelId="{D0D1C1AB-82DA-49D7-8ED0-CAE4982B5076}" type="pres">
      <dgm:prSet presAssocID="{A054E087-60BA-44C5-8E8F-C27F3601A8EB}" presName="spacer" presStyleCnt="0"/>
      <dgm:spPr/>
    </dgm:pt>
    <dgm:pt modelId="{EEE1636A-7A08-47AF-AE37-5B5A251B3E47}" type="pres">
      <dgm:prSet presAssocID="{A3004AA9-CC84-40E9-8F8D-D11EC4B0F03E}" presName="parentText" presStyleLbl="node1" presStyleIdx="3" presStyleCnt="4">
        <dgm:presLayoutVars>
          <dgm:chMax val="0"/>
          <dgm:bulletEnabled val="1"/>
        </dgm:presLayoutVars>
      </dgm:prSet>
      <dgm:spPr/>
    </dgm:pt>
  </dgm:ptLst>
  <dgm:cxnLst>
    <dgm:cxn modelId="{08619517-46E0-48EB-B25E-FABEF598C3F1}" srcId="{9A3106E9-3E11-48E4-9372-18D55C1A68F9}" destId="{66F255BD-5AAB-4118-8AE7-64364B4D7EC6}" srcOrd="2" destOrd="0" parTransId="{96E38685-640A-4529-ACAF-6606B970B690}" sibTransId="{A054E087-60BA-44C5-8E8F-C27F3601A8EB}"/>
    <dgm:cxn modelId="{F6DB5B5C-7D13-445F-9676-74FE4890CE61}" type="presOf" srcId="{F083BF57-7CDB-40E0-AC4A-709FA9C4106E}" destId="{5F44A203-02EB-4F6C-B3DE-E302FD870481}" srcOrd="0" destOrd="0" presId="urn:microsoft.com/office/officeart/2005/8/layout/vList2"/>
    <dgm:cxn modelId="{9F112682-E8FD-42E9-9B36-5A6E9308E741}" type="presOf" srcId="{A3004AA9-CC84-40E9-8F8D-D11EC4B0F03E}" destId="{EEE1636A-7A08-47AF-AE37-5B5A251B3E47}" srcOrd="0" destOrd="0" presId="urn:microsoft.com/office/officeart/2005/8/layout/vList2"/>
    <dgm:cxn modelId="{D3762F9B-56BB-499C-9B6F-AB393DB05D17}" srcId="{9A3106E9-3E11-48E4-9372-18D55C1A68F9}" destId="{1197634D-4773-483B-92C1-0C3258D63587}" srcOrd="1" destOrd="0" parTransId="{A20C65BF-E88D-42D5-B45C-0A6889DA02EC}" sibTransId="{0FCBE933-E027-42E6-A5C7-89E01EE928C0}"/>
    <dgm:cxn modelId="{49AD45A6-46EF-435D-AB17-1F4820C0CD79}" type="presOf" srcId="{9A3106E9-3E11-48E4-9372-18D55C1A68F9}" destId="{ED964BF6-BD77-4837-BC6D-7F2FFF2C2799}" srcOrd="0" destOrd="0" presId="urn:microsoft.com/office/officeart/2005/8/layout/vList2"/>
    <dgm:cxn modelId="{86FCEBB0-4A2A-4ABD-A95C-5DF9C7C88AC1}" type="presOf" srcId="{66F255BD-5AAB-4118-8AE7-64364B4D7EC6}" destId="{493933E2-7083-4F4E-BF99-C3FBA671001B}" srcOrd="0" destOrd="0" presId="urn:microsoft.com/office/officeart/2005/8/layout/vList2"/>
    <dgm:cxn modelId="{F1CD68CB-4B74-4AC5-82F1-4F1F55296CDC}" srcId="{9A3106E9-3E11-48E4-9372-18D55C1A68F9}" destId="{A3004AA9-CC84-40E9-8F8D-D11EC4B0F03E}" srcOrd="3" destOrd="0" parTransId="{0A4BB414-7F31-4DAB-A383-9D2CB9F1E532}" sibTransId="{AE725918-A11B-49E6-91BA-1FC90B06B55B}"/>
    <dgm:cxn modelId="{586253D8-6088-4864-8904-BE5D5BB59998}" type="presOf" srcId="{1197634D-4773-483B-92C1-0C3258D63587}" destId="{9DCA7B05-F39A-464B-B1C8-46ABF64BAFCC}" srcOrd="0" destOrd="0" presId="urn:microsoft.com/office/officeart/2005/8/layout/vList2"/>
    <dgm:cxn modelId="{E50BBEF2-BD7E-404F-97B4-F70F75B97AEB}" srcId="{9A3106E9-3E11-48E4-9372-18D55C1A68F9}" destId="{F083BF57-7CDB-40E0-AC4A-709FA9C4106E}" srcOrd="0" destOrd="0" parTransId="{BA05A44E-DC09-432B-8BB1-7CAF2E52D5D5}" sibTransId="{F9628A0A-5AE3-48E8-ACDD-E92F71CFB650}"/>
    <dgm:cxn modelId="{6E17E3D8-E6B2-4160-A017-3D8CDEF2628A}" type="presParOf" srcId="{ED964BF6-BD77-4837-BC6D-7F2FFF2C2799}" destId="{5F44A203-02EB-4F6C-B3DE-E302FD870481}" srcOrd="0" destOrd="0" presId="urn:microsoft.com/office/officeart/2005/8/layout/vList2"/>
    <dgm:cxn modelId="{B565C8A3-1A1F-41E9-8881-C363F4E76D12}" type="presParOf" srcId="{ED964BF6-BD77-4837-BC6D-7F2FFF2C2799}" destId="{D11DD299-1296-4BDF-AD0F-4FA590AA08A6}" srcOrd="1" destOrd="0" presId="urn:microsoft.com/office/officeart/2005/8/layout/vList2"/>
    <dgm:cxn modelId="{C386A660-E751-4CD7-BCDB-F6FCAE2B5812}" type="presParOf" srcId="{ED964BF6-BD77-4837-BC6D-7F2FFF2C2799}" destId="{9DCA7B05-F39A-464B-B1C8-46ABF64BAFCC}" srcOrd="2" destOrd="0" presId="urn:microsoft.com/office/officeart/2005/8/layout/vList2"/>
    <dgm:cxn modelId="{721C24E9-CE04-462A-99EF-329310D4E736}" type="presParOf" srcId="{ED964BF6-BD77-4837-BC6D-7F2FFF2C2799}" destId="{2D05B96E-D3DF-4DEA-807C-ECA8D5D632F9}" srcOrd="3" destOrd="0" presId="urn:microsoft.com/office/officeart/2005/8/layout/vList2"/>
    <dgm:cxn modelId="{934E2506-D031-4B38-8260-C256A9B9F287}" type="presParOf" srcId="{ED964BF6-BD77-4837-BC6D-7F2FFF2C2799}" destId="{493933E2-7083-4F4E-BF99-C3FBA671001B}" srcOrd="4" destOrd="0" presId="urn:microsoft.com/office/officeart/2005/8/layout/vList2"/>
    <dgm:cxn modelId="{73E70013-0773-46CC-9ADC-1CD193E0D7FB}" type="presParOf" srcId="{ED964BF6-BD77-4837-BC6D-7F2FFF2C2799}" destId="{D0D1C1AB-82DA-49D7-8ED0-CAE4982B5076}" srcOrd="5" destOrd="0" presId="urn:microsoft.com/office/officeart/2005/8/layout/vList2"/>
    <dgm:cxn modelId="{059428F3-692C-4BE1-8F49-8A44406FB78C}" type="presParOf" srcId="{ED964BF6-BD77-4837-BC6D-7F2FFF2C2799}" destId="{EEE1636A-7A08-47AF-AE37-5B5A251B3E4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4887D-E971-4A99-9CD7-AA0B7B007F39}">
      <dsp:nvSpPr>
        <dsp:cNvPr id="0" name=""/>
        <dsp:cNvSpPr/>
      </dsp:nvSpPr>
      <dsp:spPr>
        <a:xfrm>
          <a:off x="0" y="2285"/>
          <a:ext cx="6892412" cy="115820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9645D2-301C-4A98-8BAC-377E6A29458D}">
      <dsp:nvSpPr>
        <dsp:cNvPr id="0" name=""/>
        <dsp:cNvSpPr/>
      </dsp:nvSpPr>
      <dsp:spPr>
        <a:xfrm>
          <a:off x="350357" y="262881"/>
          <a:ext cx="637014" cy="6370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5635B6A-AFD9-4C69-B89E-995D13AC58D5}">
      <dsp:nvSpPr>
        <dsp:cNvPr id="0" name=""/>
        <dsp:cNvSpPr/>
      </dsp:nvSpPr>
      <dsp:spPr>
        <a:xfrm>
          <a:off x="1337729" y="2285"/>
          <a:ext cx="5554682" cy="115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77" tIns="122577" rIns="122577" bIns="122577" numCol="1" spcCol="1270" anchor="ctr" anchorCtr="0">
          <a:noAutofit/>
        </a:bodyPr>
        <a:lstStyle/>
        <a:p>
          <a:pPr marL="0" lvl="0" indent="0" algn="l" defTabSz="755650">
            <a:lnSpc>
              <a:spcPct val="90000"/>
            </a:lnSpc>
            <a:spcBef>
              <a:spcPct val="0"/>
            </a:spcBef>
            <a:spcAft>
              <a:spcPct val="35000"/>
            </a:spcAft>
            <a:buNone/>
          </a:pPr>
          <a:r>
            <a:rPr lang="en-US" sz="1700" kern="1200"/>
            <a:t>Literature Review on practice topics</a:t>
          </a:r>
        </a:p>
      </dsp:txBody>
      <dsp:txXfrm>
        <a:off x="1337729" y="2285"/>
        <a:ext cx="5554682" cy="1158207"/>
      </dsp:txXfrm>
    </dsp:sp>
    <dsp:sp modelId="{AD867FF8-A504-4BF3-A333-ACDAFBB6BA6F}">
      <dsp:nvSpPr>
        <dsp:cNvPr id="0" name=""/>
        <dsp:cNvSpPr/>
      </dsp:nvSpPr>
      <dsp:spPr>
        <a:xfrm>
          <a:off x="0" y="1450044"/>
          <a:ext cx="6892412" cy="115820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5C3337-9071-4EF4-9844-767F3A5D4F7A}">
      <dsp:nvSpPr>
        <dsp:cNvPr id="0" name=""/>
        <dsp:cNvSpPr/>
      </dsp:nvSpPr>
      <dsp:spPr>
        <a:xfrm>
          <a:off x="350357" y="1710641"/>
          <a:ext cx="637014" cy="6370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6482F3E-F775-4533-93C4-4CEDA4AADD89}">
      <dsp:nvSpPr>
        <dsp:cNvPr id="0" name=""/>
        <dsp:cNvSpPr/>
      </dsp:nvSpPr>
      <dsp:spPr>
        <a:xfrm>
          <a:off x="1337729" y="1450044"/>
          <a:ext cx="5554682" cy="115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77" tIns="122577" rIns="122577" bIns="122577" numCol="1" spcCol="1270" anchor="ctr" anchorCtr="0">
          <a:noAutofit/>
        </a:bodyPr>
        <a:lstStyle/>
        <a:p>
          <a:pPr marL="0" lvl="0" indent="0" algn="l" defTabSz="755650">
            <a:lnSpc>
              <a:spcPct val="90000"/>
            </a:lnSpc>
            <a:spcBef>
              <a:spcPct val="0"/>
            </a:spcBef>
            <a:spcAft>
              <a:spcPct val="35000"/>
            </a:spcAft>
            <a:buNone/>
          </a:pPr>
          <a:r>
            <a:rPr lang="en-US" sz="1700" kern="1200"/>
            <a:t>Understanding basic aspects of research design </a:t>
          </a:r>
        </a:p>
      </dsp:txBody>
      <dsp:txXfrm>
        <a:off x="1337729" y="1450044"/>
        <a:ext cx="5554682" cy="1158207"/>
      </dsp:txXfrm>
    </dsp:sp>
    <dsp:sp modelId="{1AC1A47C-7BED-4965-9594-C22C61BE301F}">
      <dsp:nvSpPr>
        <dsp:cNvPr id="0" name=""/>
        <dsp:cNvSpPr/>
      </dsp:nvSpPr>
      <dsp:spPr>
        <a:xfrm>
          <a:off x="0" y="2897803"/>
          <a:ext cx="6892412" cy="115820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DB4AF6-DBD7-4DDD-B838-6253F045D0A7}">
      <dsp:nvSpPr>
        <dsp:cNvPr id="0" name=""/>
        <dsp:cNvSpPr/>
      </dsp:nvSpPr>
      <dsp:spPr>
        <a:xfrm>
          <a:off x="350357" y="3158400"/>
          <a:ext cx="637014" cy="6370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FC3C1BB-DC28-40F4-8664-21DB028EC538}">
      <dsp:nvSpPr>
        <dsp:cNvPr id="0" name=""/>
        <dsp:cNvSpPr/>
      </dsp:nvSpPr>
      <dsp:spPr>
        <a:xfrm>
          <a:off x="1337729" y="2897803"/>
          <a:ext cx="3101585" cy="115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77" tIns="122577" rIns="122577" bIns="122577" numCol="1" spcCol="1270" anchor="ctr" anchorCtr="0">
          <a:noAutofit/>
        </a:bodyPr>
        <a:lstStyle/>
        <a:p>
          <a:pPr marL="0" lvl="0" indent="0" algn="l" defTabSz="755650">
            <a:lnSpc>
              <a:spcPct val="90000"/>
            </a:lnSpc>
            <a:spcBef>
              <a:spcPct val="0"/>
            </a:spcBef>
            <a:spcAft>
              <a:spcPct val="35000"/>
            </a:spcAft>
            <a:buNone/>
          </a:pPr>
          <a:r>
            <a:rPr lang="en-US" sz="1700" kern="1200"/>
            <a:t>Evaluating practice and interventions</a:t>
          </a:r>
        </a:p>
      </dsp:txBody>
      <dsp:txXfrm>
        <a:off x="1337729" y="2897803"/>
        <a:ext cx="3101585" cy="1158207"/>
      </dsp:txXfrm>
    </dsp:sp>
    <dsp:sp modelId="{E4D3D09A-A230-448F-8F11-E3F0466C0866}">
      <dsp:nvSpPr>
        <dsp:cNvPr id="0" name=""/>
        <dsp:cNvSpPr/>
      </dsp:nvSpPr>
      <dsp:spPr>
        <a:xfrm>
          <a:off x="4439315" y="2897803"/>
          <a:ext cx="2453096" cy="115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77" tIns="122577" rIns="122577" bIns="122577" numCol="1" spcCol="1270" anchor="ctr" anchorCtr="0">
          <a:noAutofit/>
        </a:bodyPr>
        <a:lstStyle/>
        <a:p>
          <a:pPr marL="0" lvl="0" indent="0" algn="l" defTabSz="577850">
            <a:lnSpc>
              <a:spcPct val="90000"/>
            </a:lnSpc>
            <a:spcBef>
              <a:spcPct val="0"/>
            </a:spcBef>
            <a:spcAft>
              <a:spcPct val="35000"/>
            </a:spcAft>
            <a:buNone/>
          </a:pPr>
          <a:r>
            <a:rPr lang="en-US" sz="1300" kern="1200"/>
            <a:t>Understanding one client’s progress (single-subject design)</a:t>
          </a:r>
        </a:p>
      </dsp:txBody>
      <dsp:txXfrm>
        <a:off x="4439315" y="2897803"/>
        <a:ext cx="2453096" cy="1158207"/>
      </dsp:txXfrm>
    </dsp:sp>
    <dsp:sp modelId="{662CCF74-C85C-4C9E-AE34-745E97BCB157}">
      <dsp:nvSpPr>
        <dsp:cNvPr id="0" name=""/>
        <dsp:cNvSpPr/>
      </dsp:nvSpPr>
      <dsp:spPr>
        <a:xfrm>
          <a:off x="0" y="4345563"/>
          <a:ext cx="6892412" cy="115820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67FEFF-72C5-428F-B39E-C11C167580BA}">
      <dsp:nvSpPr>
        <dsp:cNvPr id="0" name=""/>
        <dsp:cNvSpPr/>
      </dsp:nvSpPr>
      <dsp:spPr>
        <a:xfrm>
          <a:off x="350357" y="4606159"/>
          <a:ext cx="637014" cy="6370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F08E958-D4E1-4712-BF23-4D9EAA2255EB}">
      <dsp:nvSpPr>
        <dsp:cNvPr id="0" name=""/>
        <dsp:cNvSpPr/>
      </dsp:nvSpPr>
      <dsp:spPr>
        <a:xfrm>
          <a:off x="1337729" y="4345563"/>
          <a:ext cx="3101585" cy="115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77" tIns="122577" rIns="122577" bIns="122577" numCol="1" spcCol="1270" anchor="ctr" anchorCtr="0">
          <a:noAutofit/>
        </a:bodyPr>
        <a:lstStyle/>
        <a:p>
          <a:pPr marL="0" lvl="0" indent="0" algn="l" defTabSz="755650">
            <a:lnSpc>
              <a:spcPct val="90000"/>
            </a:lnSpc>
            <a:spcBef>
              <a:spcPct val="0"/>
            </a:spcBef>
            <a:spcAft>
              <a:spcPct val="35000"/>
            </a:spcAft>
            <a:buNone/>
          </a:pPr>
          <a:r>
            <a:rPr lang="en-US" sz="1700" kern="1200"/>
            <a:t>Evaluating a practice or program in your agency (practice or program evaluation)</a:t>
          </a:r>
        </a:p>
      </dsp:txBody>
      <dsp:txXfrm>
        <a:off x="1337729" y="4345563"/>
        <a:ext cx="3101585" cy="1158207"/>
      </dsp:txXfrm>
    </dsp:sp>
    <dsp:sp modelId="{71662AFD-E6D3-43CD-B60A-1D3E2A2590FE}">
      <dsp:nvSpPr>
        <dsp:cNvPr id="0" name=""/>
        <dsp:cNvSpPr/>
      </dsp:nvSpPr>
      <dsp:spPr>
        <a:xfrm>
          <a:off x="4439315" y="4345563"/>
          <a:ext cx="2453096" cy="115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2577" tIns="122577" rIns="122577" bIns="122577" numCol="1" spcCol="1270" anchor="ctr" anchorCtr="0">
          <a:noAutofit/>
        </a:bodyPr>
        <a:lstStyle/>
        <a:p>
          <a:pPr marL="0" lvl="0" indent="0" algn="l" defTabSz="577850">
            <a:lnSpc>
              <a:spcPct val="90000"/>
            </a:lnSpc>
            <a:spcBef>
              <a:spcPct val="0"/>
            </a:spcBef>
            <a:spcAft>
              <a:spcPct val="35000"/>
            </a:spcAft>
            <a:buNone/>
          </a:pPr>
          <a:r>
            <a:rPr lang="en-US" sz="1300" kern="1200"/>
            <a:t>Understanding intervention’s impact with a group of clients (interviews, surveys, focus groups)</a:t>
          </a:r>
        </a:p>
      </dsp:txBody>
      <dsp:txXfrm>
        <a:off x="4439315" y="4345563"/>
        <a:ext cx="2453096" cy="11582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319266-F344-4CB9-AA6E-F3F347D44E4E}">
      <dsp:nvSpPr>
        <dsp:cNvPr id="0" name=""/>
        <dsp:cNvSpPr/>
      </dsp:nvSpPr>
      <dsp:spPr>
        <a:xfrm>
          <a:off x="1514067" y="1747"/>
          <a:ext cx="1509048" cy="13795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9960AE-A7EE-4C4C-B30F-E25963EB5F58}">
      <dsp:nvSpPr>
        <dsp:cNvPr id="0" name=""/>
        <dsp:cNvSpPr/>
      </dsp:nvSpPr>
      <dsp:spPr>
        <a:xfrm>
          <a:off x="112808" y="1532303"/>
          <a:ext cx="4311566" cy="591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kern="1200" dirty="0"/>
            <a:t>Measurement in single-subjects design</a:t>
          </a:r>
        </a:p>
      </dsp:txBody>
      <dsp:txXfrm>
        <a:off x="112808" y="1532303"/>
        <a:ext cx="4311566" cy="591248"/>
      </dsp:txXfrm>
    </dsp:sp>
    <dsp:sp modelId="{464D47B8-EA07-41A1-9D26-4278902E9335}">
      <dsp:nvSpPr>
        <dsp:cNvPr id="0" name=""/>
        <dsp:cNvSpPr/>
      </dsp:nvSpPr>
      <dsp:spPr>
        <a:xfrm>
          <a:off x="112808" y="2193773"/>
          <a:ext cx="4311566" cy="16487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100000"/>
            </a:lnSpc>
            <a:spcBef>
              <a:spcPct val="0"/>
            </a:spcBef>
            <a:spcAft>
              <a:spcPct val="35000"/>
            </a:spcAft>
            <a:buNone/>
          </a:pPr>
          <a:r>
            <a:rPr lang="en-US" sz="1800" kern="1200" baseline="0" dirty="0"/>
            <a:t>What are you trying to change in your client?  </a:t>
          </a:r>
          <a:endParaRPr lang="en-US" sz="1800" kern="1200" dirty="0"/>
        </a:p>
        <a:p>
          <a:pPr marL="0" lvl="0" indent="0" algn="l" defTabSz="800100">
            <a:lnSpc>
              <a:spcPct val="100000"/>
            </a:lnSpc>
            <a:spcBef>
              <a:spcPct val="0"/>
            </a:spcBef>
            <a:spcAft>
              <a:spcPct val="35000"/>
            </a:spcAft>
            <a:buNone/>
          </a:pPr>
          <a:r>
            <a:rPr lang="en-US" sz="1800" kern="1200" baseline="0" dirty="0"/>
            <a:t>What would indicate that your intervention is having an effect?</a:t>
          </a:r>
          <a:endParaRPr lang="en-US" sz="1800" kern="1200" dirty="0"/>
        </a:p>
        <a:p>
          <a:pPr marL="171450" lvl="1" indent="-171450" algn="l" defTabSz="800100">
            <a:lnSpc>
              <a:spcPct val="90000"/>
            </a:lnSpc>
            <a:spcBef>
              <a:spcPct val="0"/>
            </a:spcBef>
            <a:spcAft>
              <a:spcPct val="15000"/>
            </a:spcAft>
            <a:buChar char="•"/>
          </a:pPr>
          <a:r>
            <a:rPr lang="en-US" sz="1800" kern="1200" dirty="0"/>
            <a:t>Frequency, duration, interval, magnitude</a:t>
          </a:r>
        </a:p>
        <a:p>
          <a:pPr marL="0" lvl="0" indent="0" algn="l" defTabSz="800100">
            <a:lnSpc>
              <a:spcPct val="100000"/>
            </a:lnSpc>
            <a:spcBef>
              <a:spcPct val="0"/>
            </a:spcBef>
            <a:spcAft>
              <a:spcPct val="35000"/>
            </a:spcAft>
            <a:buNone/>
          </a:pPr>
          <a:r>
            <a:rPr lang="en-US" sz="1800" kern="1200" baseline="0" dirty="0"/>
            <a:t>Who does the measuring?  What instrument do you use?</a:t>
          </a:r>
          <a:endParaRPr lang="en-US" sz="1800" kern="1200" dirty="0"/>
        </a:p>
      </dsp:txBody>
      <dsp:txXfrm>
        <a:off x="112808" y="2193773"/>
        <a:ext cx="4311566" cy="1648773"/>
      </dsp:txXfrm>
    </dsp:sp>
    <dsp:sp modelId="{A9D65624-D65B-4DB8-85D1-A1C785C18D72}">
      <dsp:nvSpPr>
        <dsp:cNvPr id="0" name=""/>
        <dsp:cNvSpPr/>
      </dsp:nvSpPr>
      <dsp:spPr>
        <a:xfrm>
          <a:off x="6580158" y="-102392"/>
          <a:ext cx="1509048" cy="13795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845D46-52D1-462A-97D3-8F8E6C7280F5}">
      <dsp:nvSpPr>
        <dsp:cNvPr id="0" name=""/>
        <dsp:cNvSpPr/>
      </dsp:nvSpPr>
      <dsp:spPr>
        <a:xfrm>
          <a:off x="5178899" y="1428162"/>
          <a:ext cx="4311566" cy="591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kern="1200"/>
            <a:t>Data analysis</a:t>
          </a:r>
        </a:p>
      </dsp:txBody>
      <dsp:txXfrm>
        <a:off x="5178899" y="1428162"/>
        <a:ext cx="4311566" cy="591248"/>
      </dsp:txXfrm>
    </dsp:sp>
    <dsp:sp modelId="{7FF0DBE2-3545-4604-9120-90F0097619E5}">
      <dsp:nvSpPr>
        <dsp:cNvPr id="0" name=""/>
        <dsp:cNvSpPr/>
      </dsp:nvSpPr>
      <dsp:spPr>
        <a:xfrm>
          <a:off x="5178899" y="1881351"/>
          <a:ext cx="4311566" cy="20653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baseline="0" dirty="0"/>
            <a:t>Level: amount </a:t>
          </a:r>
          <a:endParaRPr lang="en-US" sz="1800" kern="1200" dirty="0"/>
        </a:p>
        <a:p>
          <a:pPr marL="0" lvl="0" indent="0" algn="ctr" defTabSz="800100">
            <a:lnSpc>
              <a:spcPct val="100000"/>
            </a:lnSpc>
            <a:spcBef>
              <a:spcPct val="0"/>
            </a:spcBef>
            <a:spcAft>
              <a:spcPct val="35000"/>
            </a:spcAft>
            <a:buNone/>
          </a:pPr>
          <a:r>
            <a:rPr lang="en-US" sz="1800" kern="1200" baseline="0" dirty="0"/>
            <a:t>Trend: direction</a:t>
          </a:r>
          <a:endParaRPr lang="en-US" sz="1800" kern="1200" dirty="0"/>
        </a:p>
        <a:p>
          <a:pPr marL="0" lvl="0" indent="0" algn="ctr" defTabSz="800100">
            <a:lnSpc>
              <a:spcPct val="100000"/>
            </a:lnSpc>
            <a:spcBef>
              <a:spcPct val="0"/>
            </a:spcBef>
            <a:spcAft>
              <a:spcPct val="35000"/>
            </a:spcAft>
            <a:buNone/>
          </a:pPr>
          <a:r>
            <a:rPr lang="en-US" sz="1800" kern="1200" baseline="0" dirty="0"/>
            <a:t>Variability: spread</a:t>
          </a:r>
          <a:endParaRPr lang="en-US" sz="1800" kern="1200" dirty="0"/>
        </a:p>
        <a:p>
          <a:pPr marL="0" lvl="0" indent="0" algn="ctr" defTabSz="800100">
            <a:lnSpc>
              <a:spcPct val="100000"/>
            </a:lnSpc>
            <a:spcBef>
              <a:spcPct val="0"/>
            </a:spcBef>
            <a:spcAft>
              <a:spcPct val="35000"/>
            </a:spcAft>
            <a:buNone/>
          </a:pPr>
          <a:r>
            <a:rPr lang="en-US" sz="1800" kern="1200" baseline="0" dirty="0"/>
            <a:t>Did you hit a specific score?  Is it worth the cost?  Does the client buy in?</a:t>
          </a:r>
          <a:endParaRPr lang="en-US" sz="1800" kern="1200" dirty="0"/>
        </a:p>
      </dsp:txBody>
      <dsp:txXfrm>
        <a:off x="5178899" y="1881351"/>
        <a:ext cx="4311566" cy="20653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44A203-02EB-4F6C-B3DE-E302FD870481}">
      <dsp:nvSpPr>
        <dsp:cNvPr id="0" name=""/>
        <dsp:cNvSpPr/>
      </dsp:nvSpPr>
      <dsp:spPr>
        <a:xfrm>
          <a:off x="0" y="68183"/>
          <a:ext cx="5913437" cy="106470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Stakeholders</a:t>
          </a:r>
        </a:p>
      </dsp:txBody>
      <dsp:txXfrm>
        <a:off x="51974" y="120157"/>
        <a:ext cx="5809489" cy="960752"/>
      </dsp:txXfrm>
    </dsp:sp>
    <dsp:sp modelId="{9DCA7B05-F39A-464B-B1C8-46ABF64BAFCC}">
      <dsp:nvSpPr>
        <dsp:cNvPr id="0" name=""/>
        <dsp:cNvSpPr/>
      </dsp:nvSpPr>
      <dsp:spPr>
        <a:xfrm>
          <a:off x="0" y="1213523"/>
          <a:ext cx="5913437" cy="1064700"/>
        </a:xfrm>
        <a:prstGeom prst="roundRect">
          <a:avLst/>
        </a:prstGeom>
        <a:gradFill rotWithShape="0">
          <a:gsLst>
            <a:gs pos="0">
              <a:schemeClr val="accent2">
                <a:hueOff val="1080030"/>
                <a:satOff val="150"/>
                <a:lumOff val="131"/>
                <a:alphaOff val="0"/>
                <a:tint val="98000"/>
                <a:satMod val="110000"/>
                <a:lumMod val="104000"/>
              </a:schemeClr>
            </a:gs>
            <a:gs pos="69000">
              <a:schemeClr val="accent2">
                <a:hueOff val="1080030"/>
                <a:satOff val="150"/>
                <a:lumOff val="131"/>
                <a:alphaOff val="0"/>
                <a:shade val="88000"/>
                <a:satMod val="130000"/>
                <a:lumMod val="92000"/>
              </a:schemeClr>
            </a:gs>
            <a:gs pos="100000">
              <a:schemeClr val="accent2">
                <a:hueOff val="1080030"/>
                <a:satOff val="150"/>
                <a:lumOff val="13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Empowerment</a:t>
          </a:r>
        </a:p>
      </dsp:txBody>
      <dsp:txXfrm>
        <a:off x="51974" y="1265497"/>
        <a:ext cx="5809489" cy="960752"/>
      </dsp:txXfrm>
    </dsp:sp>
    <dsp:sp modelId="{493933E2-7083-4F4E-BF99-C3FBA671001B}">
      <dsp:nvSpPr>
        <dsp:cNvPr id="0" name=""/>
        <dsp:cNvSpPr/>
      </dsp:nvSpPr>
      <dsp:spPr>
        <a:xfrm>
          <a:off x="0" y="2358864"/>
          <a:ext cx="5913437" cy="1064700"/>
        </a:xfrm>
        <a:prstGeom prst="roundRect">
          <a:avLst/>
        </a:prstGeom>
        <a:gradFill rotWithShape="0">
          <a:gsLst>
            <a:gs pos="0">
              <a:schemeClr val="accent2">
                <a:hueOff val="2160060"/>
                <a:satOff val="301"/>
                <a:lumOff val="261"/>
                <a:alphaOff val="0"/>
                <a:tint val="98000"/>
                <a:satMod val="110000"/>
                <a:lumMod val="104000"/>
              </a:schemeClr>
            </a:gs>
            <a:gs pos="69000">
              <a:schemeClr val="accent2">
                <a:hueOff val="2160060"/>
                <a:satOff val="301"/>
                <a:lumOff val="261"/>
                <a:alphaOff val="0"/>
                <a:shade val="88000"/>
                <a:satMod val="130000"/>
                <a:lumMod val="92000"/>
              </a:schemeClr>
            </a:gs>
            <a:gs pos="100000">
              <a:schemeClr val="accent2">
                <a:hueOff val="2160060"/>
                <a:satOff val="301"/>
                <a:lumOff val="2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Knowledge: whose knowledge is more important?</a:t>
          </a:r>
        </a:p>
      </dsp:txBody>
      <dsp:txXfrm>
        <a:off x="51974" y="2410838"/>
        <a:ext cx="5809489" cy="960752"/>
      </dsp:txXfrm>
    </dsp:sp>
    <dsp:sp modelId="{EEE1636A-7A08-47AF-AE37-5B5A251B3E47}">
      <dsp:nvSpPr>
        <dsp:cNvPr id="0" name=""/>
        <dsp:cNvSpPr/>
      </dsp:nvSpPr>
      <dsp:spPr>
        <a:xfrm>
          <a:off x="0" y="3504204"/>
          <a:ext cx="5913437" cy="1064700"/>
        </a:xfrm>
        <a:prstGeom prst="roundRect">
          <a:avLst/>
        </a:prstGeom>
        <a:gradFill rotWithShape="0">
          <a:gsLst>
            <a:gs pos="0">
              <a:schemeClr val="accent2">
                <a:hueOff val="3240090"/>
                <a:satOff val="451"/>
                <a:lumOff val="392"/>
                <a:alphaOff val="0"/>
                <a:tint val="98000"/>
                <a:satMod val="110000"/>
                <a:lumMod val="104000"/>
              </a:schemeClr>
            </a:gs>
            <a:gs pos="69000">
              <a:schemeClr val="accent2">
                <a:hueOff val="3240090"/>
                <a:satOff val="451"/>
                <a:lumOff val="392"/>
                <a:alphaOff val="0"/>
                <a:shade val="88000"/>
                <a:satMod val="130000"/>
                <a:lumMod val="92000"/>
              </a:schemeClr>
            </a:gs>
            <a:gs pos="100000">
              <a:schemeClr val="accent2">
                <a:hueOff val="3240090"/>
                <a:satOff val="451"/>
                <a:lumOff val="392"/>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Social justice</a:t>
          </a:r>
        </a:p>
      </dsp:txBody>
      <dsp:txXfrm>
        <a:off x="51974" y="3556178"/>
        <a:ext cx="5809489" cy="96075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FD18831-2F19-4F31-81E7-D8DEDFF2B4EF}"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482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18831-2F19-4F31-81E7-D8DEDFF2B4EF}"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58731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18831-2F19-4F31-81E7-D8DEDFF2B4EF}"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1287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18831-2F19-4F31-81E7-D8DEDFF2B4EF}"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7659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379A35-96F8-4A57-8A1F-98F31DECBC6D}"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D18831-2F19-4F31-81E7-D8DEDFF2B4EF}"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2200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379A35-96F8-4A57-8A1F-98F31DECBC6D}"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D18831-2F19-4F31-81E7-D8DEDFF2B4EF}"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69451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379A35-96F8-4A57-8A1F-98F31DECBC6D}" type="datetimeFigureOut">
              <a:rPr lang="en-US" smtClean="0"/>
              <a:t>10/22/2021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D18831-2F19-4F31-81E7-D8DEDFF2B4EF}"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5849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379A35-96F8-4A57-8A1F-98F31DECBC6D}" type="datetimeFigureOut">
              <a:rPr lang="en-US" smtClean="0"/>
              <a:t>10/22/2021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D18831-2F19-4F31-81E7-D8DEDFF2B4EF}"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11160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379A35-96F8-4A57-8A1F-98F31DECBC6D}" type="datetimeFigureOut">
              <a:rPr lang="en-US" smtClean="0"/>
              <a:t>10/22/2021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D18831-2F19-4F31-81E7-D8DEDFF2B4EF}" type="slidenum">
              <a:rPr lang="en-US" smtClean="0"/>
              <a:t>‹#›</a:t>
            </a:fld>
            <a:endParaRPr lang="en-US"/>
          </a:p>
        </p:txBody>
      </p:sp>
    </p:spTree>
    <p:extLst>
      <p:ext uri="{BB962C8B-B14F-4D97-AF65-F5344CB8AC3E}">
        <p14:creationId xmlns:p14="http://schemas.microsoft.com/office/powerpoint/2010/main" val="1427957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C379A35-96F8-4A57-8A1F-98F31DECBC6D}"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D18831-2F19-4F31-81E7-D8DEDFF2B4EF}"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9645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C379A35-96F8-4A57-8A1F-98F31DECBC6D}" type="datetimeFigureOut">
              <a:rPr lang="en-US" smtClean="0"/>
              <a:t>10/22/2021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FFD18831-2F19-4F31-81E7-D8DEDFF2B4EF}"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3141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C379A35-96F8-4A57-8A1F-98F31DECBC6D}" type="datetimeFigureOut">
              <a:rPr lang="en-US" smtClean="0"/>
              <a:t>10/22/2021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FD18831-2F19-4F31-81E7-D8DEDFF2B4EF}"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78907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socialsci.libretexts.org/Bookshelves/Social_Work_and_Human_Services/Scientific_Inquiry_in_Social_Work_(DeCarlo)." TargetMode="Externa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statisticssolutions.com/difference-between-random-selection-and-random-assignment/#:~:text=Random%20selection%20is%20thus%20essential,the%20effect%20of%20the%20treatmen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conjointly.com/kb/descriptive-statistics/" TargetMode="External"/><Relationship Id="rId2" Type="http://schemas.openxmlformats.org/officeDocument/2006/relationships/hyperlink" Target="https://conjointly.com/kb/data-preparation/" TargetMode="External"/><Relationship Id="rId1" Type="http://schemas.openxmlformats.org/officeDocument/2006/relationships/slideLayout" Target="../slideLayouts/slideLayout2.xml"/><Relationship Id="rId4" Type="http://schemas.openxmlformats.org/officeDocument/2006/relationships/hyperlink" Target="https://conjointly.com/kb/inferential-statistic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2" name="Rectangle 9">
            <a:extLst>
              <a:ext uri="{FF2B5EF4-FFF2-40B4-BE49-F238E27FC236}">
                <a16:creationId xmlns:a16="http://schemas.microsoft.com/office/drawing/2014/main" id="{0EF77632-1A0C-4B9F-829B-226E68A78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11">
            <a:extLst>
              <a:ext uri="{FF2B5EF4-FFF2-40B4-BE49-F238E27FC236}">
                <a16:creationId xmlns:a16="http://schemas.microsoft.com/office/drawing/2014/main" id="{F3DCFC27-6BCE-42B6-8372-070EA07685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BD1BA5F6-5F01-4671-A6C3-5F3E16163101}"/>
              </a:ext>
            </a:extLst>
          </p:cNvPr>
          <p:cNvSpPr>
            <a:spLocks noGrp="1"/>
          </p:cNvSpPr>
          <p:nvPr>
            <p:ph type="ctrTitle"/>
          </p:nvPr>
        </p:nvSpPr>
        <p:spPr>
          <a:xfrm>
            <a:off x="1626111" y="1828505"/>
            <a:ext cx="8637073" cy="558063"/>
          </a:xfrm>
        </p:spPr>
        <p:txBody>
          <a:bodyPr>
            <a:normAutofit/>
          </a:bodyPr>
          <a:lstStyle/>
          <a:p>
            <a:r>
              <a:rPr lang="en-US" sz="3600" dirty="0"/>
              <a:t>Chapter 15: Real-world research</a:t>
            </a:r>
          </a:p>
        </p:txBody>
      </p:sp>
      <p:sp>
        <p:nvSpPr>
          <p:cNvPr id="3" name="Subtitle 2">
            <a:extLst>
              <a:ext uri="{FF2B5EF4-FFF2-40B4-BE49-F238E27FC236}">
                <a16:creationId xmlns:a16="http://schemas.microsoft.com/office/drawing/2014/main" id="{B59B0B61-A913-4CF9-ABBF-42912ED0223D}"/>
              </a:ext>
            </a:extLst>
          </p:cNvPr>
          <p:cNvSpPr>
            <a:spLocks noGrp="1"/>
          </p:cNvSpPr>
          <p:nvPr>
            <p:ph type="subTitle" idx="1"/>
          </p:nvPr>
        </p:nvSpPr>
        <p:spPr>
          <a:xfrm>
            <a:off x="1939263" y="2603413"/>
            <a:ext cx="8637072" cy="429072"/>
          </a:xfrm>
        </p:spPr>
        <p:txBody>
          <a:bodyPr>
            <a:normAutofit fontScale="92500" lnSpcReduction="20000"/>
          </a:bodyPr>
          <a:lstStyle/>
          <a:p>
            <a:pPr>
              <a:lnSpc>
                <a:spcPct val="110000"/>
              </a:lnSpc>
            </a:pPr>
            <a:r>
              <a:rPr lang="en-US" i="1" dirty="0">
                <a:hlinkClick r:id="rId2"/>
              </a:rPr>
              <a:t>Scientific Inquiry in Social Work</a:t>
            </a:r>
            <a:endParaRPr lang="en-US" i="1" dirty="0"/>
          </a:p>
        </p:txBody>
      </p:sp>
      <p:pic>
        <p:nvPicPr>
          <p:cNvPr id="4" name="Picture 3">
            <a:extLst>
              <a:ext uri="{FF2B5EF4-FFF2-40B4-BE49-F238E27FC236}">
                <a16:creationId xmlns:a16="http://schemas.microsoft.com/office/drawing/2014/main" id="{ED85A50A-988A-4717-90E2-DA990B079F5F}"/>
              </a:ext>
              <a:ext uri="{C183D7F6-B498-43B3-948B-1728B52AA6E4}">
                <adec:decorative xmlns:adec="http://schemas.microsoft.com/office/drawing/2017/decorative" val="1"/>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5765045" y="5177602"/>
            <a:ext cx="2249718" cy="854160"/>
          </a:xfrm>
          <a:prstGeom prst="rect">
            <a:avLst/>
          </a:prstGeom>
          <a:noFill/>
        </p:spPr>
      </p:pic>
      <p:pic>
        <p:nvPicPr>
          <p:cNvPr id="5" name="Picture 4" descr="Image result for cc by nc sa image">
            <a:extLst>
              <a:ext uri="{FF2B5EF4-FFF2-40B4-BE49-F238E27FC236}">
                <a16:creationId xmlns:a16="http://schemas.microsoft.com/office/drawing/2014/main" id="{B0277A35-4E5B-4754-AD43-69A55BAB462B}"/>
              </a:ext>
            </a:extLst>
          </p:cNvPr>
          <p:cNvPicPr/>
          <p:nvPr/>
        </p:nvPicPr>
        <p:blipFill>
          <a:blip r:embed="rId4" cstate="hqprint">
            <a:extLst>
              <a:ext uri="{28A0092B-C50C-407E-A947-70E740481C1C}">
                <a14:useLocalDpi xmlns:a14="http://schemas.microsoft.com/office/drawing/2010/main" val="0"/>
              </a:ext>
            </a:extLst>
          </a:blip>
          <a:stretch>
            <a:fillRect/>
          </a:stretch>
        </p:blipFill>
        <p:spPr bwMode="auto">
          <a:xfrm>
            <a:off x="3373678" y="5244031"/>
            <a:ext cx="2242351" cy="854161"/>
          </a:xfrm>
          <a:prstGeom prst="rect">
            <a:avLst/>
          </a:prstGeom>
          <a:noFill/>
        </p:spPr>
      </p:pic>
      <p:cxnSp>
        <p:nvCxnSpPr>
          <p:cNvPr id="34" name="Straight Connector 13">
            <a:extLst>
              <a:ext uri="{FF2B5EF4-FFF2-40B4-BE49-F238E27FC236}">
                <a16:creationId xmlns:a16="http://schemas.microsoft.com/office/drawing/2014/main" id="{96A4B1E0-284C-4A01-8141-A24D2B8EE0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5027185"/>
            <a:ext cx="8643010"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35" name="Picture 15">
            <a:extLst>
              <a:ext uri="{FF2B5EF4-FFF2-40B4-BE49-F238E27FC236}">
                <a16:creationId xmlns:a16="http://schemas.microsoft.com/office/drawing/2014/main" id="{F82046CE-87C5-4670-A404-6AB453F5A92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6" name="Straight Connector 17">
            <a:extLst>
              <a:ext uri="{FF2B5EF4-FFF2-40B4-BE49-F238E27FC236}">
                <a16:creationId xmlns:a16="http://schemas.microsoft.com/office/drawing/2014/main" id="{A224BAD7-5931-4CA6-BB58-0CBCFCFA65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155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860612" y="1138228"/>
            <a:ext cx="3793685" cy="3858767"/>
          </a:xfrm>
        </p:spPr>
        <p:txBody>
          <a:bodyPr anchor="ctr">
            <a:normAutofit/>
          </a:bodyPr>
          <a:lstStyle/>
          <a:p>
            <a:r>
              <a:rPr lang="en-US" sz="3600" dirty="0"/>
              <a:t>Activity #2 </a:t>
            </a:r>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584483" y="1138228"/>
            <a:ext cx="5440680" cy="3858768"/>
          </a:xfrm>
        </p:spPr>
        <p:txBody>
          <a:bodyPr anchor="ctr">
            <a:normAutofit/>
          </a:bodyPr>
          <a:lstStyle/>
          <a:p>
            <a:pPr marL="0" indent="0">
              <a:buNone/>
            </a:pPr>
            <a:r>
              <a:rPr lang="en-US" sz="2400" dirty="0">
                <a:solidFill>
                  <a:srgbClr val="000000"/>
                </a:solidFill>
              </a:rPr>
              <a:t>Create a case scenario in which you would use a single subjects design.</a:t>
            </a:r>
          </a:p>
          <a:p>
            <a:pPr lvl="1"/>
            <a:r>
              <a:rPr lang="en-US" sz="2000" dirty="0">
                <a:solidFill>
                  <a:srgbClr val="000000"/>
                </a:solidFill>
              </a:rPr>
              <a:t>What presenting issue does your client have?</a:t>
            </a:r>
          </a:p>
          <a:p>
            <a:pPr lvl="1"/>
            <a:r>
              <a:rPr lang="en-US" sz="2000" dirty="0">
                <a:solidFill>
                  <a:srgbClr val="000000"/>
                </a:solidFill>
              </a:rPr>
              <a:t>How will you measure changes in that issue?</a:t>
            </a:r>
          </a:p>
          <a:p>
            <a:pPr lvl="1"/>
            <a:r>
              <a:rPr lang="en-US" sz="2000" dirty="0">
                <a:solidFill>
                  <a:srgbClr val="000000"/>
                </a:solidFill>
              </a:rPr>
              <a:t>Which design would you use?  </a:t>
            </a:r>
          </a:p>
          <a:p>
            <a:pPr lvl="1"/>
            <a:r>
              <a:rPr lang="en-US" sz="2000" dirty="0">
                <a:solidFill>
                  <a:srgbClr val="000000"/>
                </a:solidFill>
              </a:rPr>
              <a:t>What are some strengths and limitations of that design?</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14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451579" y="2303047"/>
            <a:ext cx="3272093" cy="2674198"/>
          </a:xfrm>
        </p:spPr>
        <p:txBody>
          <a:bodyPr anchor="t">
            <a:normAutofit/>
          </a:bodyPr>
          <a:lstStyle/>
          <a:p>
            <a:r>
              <a:rPr lang="en-US" dirty="0"/>
              <a:t>Action research</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descr="This image is a set of four text boxes.  The first text box contains this text: Stakeholders.  The second text box contains this text: Empowerment. The third text box contains this text: Knowledge: whose knowledge is more important? The fourth text box contains this text: Social justice.">
            <a:extLst>
              <a:ext uri="{FF2B5EF4-FFF2-40B4-BE49-F238E27FC236}">
                <a16:creationId xmlns:a16="http://schemas.microsoft.com/office/drawing/2014/main" id="{E37399CC-C95F-4224-97EE-55F6D192D0AE}"/>
              </a:ext>
            </a:extLst>
          </p:cNvPr>
          <p:cNvGraphicFramePr>
            <a:graphicFrameLocks noGrp="1"/>
          </p:cNvGraphicFramePr>
          <p:nvPr>
            <p:ph idx="1"/>
            <p:extLst>
              <p:ext uri="{D42A27DB-BD31-4B8C-83A1-F6EECF244321}">
                <p14:modId xmlns:p14="http://schemas.microsoft.com/office/powerpoint/2010/main" val="2421011127"/>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48123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7872C82B-63F2-4602-B9D5-C3CF52C46C03}"/>
              </a:ext>
            </a:extLst>
          </p:cNvPr>
          <p:cNvSpPr>
            <a:spLocks noGrp="1"/>
          </p:cNvSpPr>
          <p:nvPr>
            <p:ph type="title"/>
          </p:nvPr>
        </p:nvSpPr>
        <p:spPr>
          <a:xfrm>
            <a:off x="860612" y="1138228"/>
            <a:ext cx="3793685" cy="3858767"/>
          </a:xfrm>
        </p:spPr>
        <p:txBody>
          <a:bodyPr anchor="ctr">
            <a:normAutofit/>
          </a:bodyPr>
          <a:lstStyle/>
          <a:p>
            <a:r>
              <a:rPr lang="en-US" sz="3600" dirty="0"/>
              <a:t>Review</a:t>
            </a:r>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E72E90-C95B-4562-8EFF-4333578598A3}"/>
              </a:ext>
            </a:extLst>
          </p:cNvPr>
          <p:cNvSpPr>
            <a:spLocks noGrp="1"/>
          </p:cNvSpPr>
          <p:nvPr>
            <p:ph idx="1"/>
          </p:nvPr>
        </p:nvSpPr>
        <p:spPr>
          <a:xfrm>
            <a:off x="5419588" y="973636"/>
            <a:ext cx="5769864" cy="4187952"/>
          </a:xfrm>
        </p:spPr>
        <p:txBody>
          <a:bodyPr anchor="ctr">
            <a:normAutofit/>
          </a:bodyPr>
          <a:lstStyle/>
          <a:p>
            <a:pPr marL="0" indent="0">
              <a:lnSpc>
                <a:spcPct val="110000"/>
              </a:lnSpc>
              <a:buNone/>
            </a:pPr>
            <a:r>
              <a:rPr lang="en-US" sz="1800" b="1" dirty="0">
                <a:solidFill>
                  <a:srgbClr val="000000"/>
                </a:solidFill>
              </a:rPr>
              <a:t>What are the primary requirements for experimental study design?</a:t>
            </a:r>
          </a:p>
          <a:p>
            <a:pPr marL="514350" indent="-514350">
              <a:lnSpc>
                <a:spcPct val="110000"/>
              </a:lnSpc>
              <a:buFont typeface="+mj-lt"/>
              <a:buAutoNum type="arabicPeriod"/>
            </a:pPr>
            <a:r>
              <a:rPr lang="en-US" sz="1800" dirty="0">
                <a:solidFill>
                  <a:srgbClr val="000000"/>
                </a:solidFill>
              </a:rPr>
              <a:t>Pre/post measurement of an intervention</a:t>
            </a:r>
          </a:p>
          <a:p>
            <a:pPr marL="514350" indent="-514350">
              <a:lnSpc>
                <a:spcPct val="110000"/>
              </a:lnSpc>
              <a:buFont typeface="+mj-lt"/>
              <a:buAutoNum type="arabicPeriod"/>
            </a:pPr>
            <a:r>
              <a:rPr lang="en-US" sz="1800" dirty="0">
                <a:solidFill>
                  <a:srgbClr val="000000"/>
                </a:solidFill>
              </a:rPr>
              <a:t>Random assignment and a control group</a:t>
            </a:r>
          </a:p>
          <a:p>
            <a:pPr marL="514350" indent="-514350">
              <a:lnSpc>
                <a:spcPct val="110000"/>
              </a:lnSpc>
              <a:buFont typeface="+mj-lt"/>
              <a:buAutoNum type="arabicPeriod"/>
            </a:pPr>
            <a:r>
              <a:rPr lang="en-US" sz="1800" dirty="0">
                <a:solidFill>
                  <a:srgbClr val="000000"/>
                </a:solidFill>
              </a:rPr>
              <a:t>Over 100 participants</a:t>
            </a:r>
          </a:p>
          <a:p>
            <a:pPr marL="514350" indent="-514350">
              <a:lnSpc>
                <a:spcPct val="110000"/>
              </a:lnSpc>
              <a:buFont typeface="+mj-lt"/>
              <a:buAutoNum type="arabicPeriod"/>
            </a:pPr>
            <a:r>
              <a:rPr lang="en-US" sz="1800" dirty="0">
                <a:solidFill>
                  <a:srgbClr val="000000"/>
                </a:solidFill>
              </a:rPr>
              <a:t>Longitudinal data collection</a:t>
            </a:r>
          </a:p>
          <a:p>
            <a:pPr marL="0" indent="0">
              <a:lnSpc>
                <a:spcPct val="110000"/>
              </a:lnSpc>
              <a:buNone/>
            </a:pPr>
            <a:endParaRPr lang="en-US" sz="1800" dirty="0">
              <a:solidFill>
                <a:srgbClr val="000000"/>
              </a:solidFill>
            </a:endParaRPr>
          </a:p>
          <a:p>
            <a:pPr marL="0" indent="0">
              <a:lnSpc>
                <a:spcPct val="110000"/>
              </a:lnSpc>
              <a:buNone/>
            </a:pPr>
            <a:r>
              <a:rPr lang="en-US" sz="1800" dirty="0">
                <a:solidFill>
                  <a:srgbClr val="000000"/>
                </a:solidFill>
              </a:rPr>
              <a:t>(#2) This benefits the study by allowing researchers to generalize to the larger study population.  Any sampling that include randomization is a form of probability sampling.</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492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683D1BE7-CC83-431E-A385-002DDAF88A33}"/>
              </a:ext>
            </a:extLst>
          </p:cNvPr>
          <p:cNvSpPr>
            <a:spLocks noGrp="1"/>
          </p:cNvSpPr>
          <p:nvPr>
            <p:ph type="title"/>
          </p:nvPr>
        </p:nvSpPr>
        <p:spPr>
          <a:xfrm>
            <a:off x="860612" y="1138228"/>
            <a:ext cx="3793685" cy="3858767"/>
          </a:xfrm>
        </p:spPr>
        <p:txBody>
          <a:bodyPr anchor="ctr">
            <a:normAutofit/>
          </a:bodyPr>
          <a:lstStyle/>
          <a:p>
            <a:r>
              <a:rPr lang="en-US" sz="3600"/>
              <a:t>Random Assignment vs. Random Selection</a:t>
            </a:r>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93F44BC-3247-4CBD-B251-4F48259446E3}"/>
              </a:ext>
            </a:extLst>
          </p:cNvPr>
          <p:cNvSpPr>
            <a:spLocks noGrp="1"/>
          </p:cNvSpPr>
          <p:nvPr>
            <p:ph idx="1"/>
          </p:nvPr>
        </p:nvSpPr>
        <p:spPr>
          <a:xfrm>
            <a:off x="5584483" y="1138228"/>
            <a:ext cx="5440680" cy="3858768"/>
          </a:xfrm>
        </p:spPr>
        <p:txBody>
          <a:bodyPr anchor="ctr">
            <a:normAutofit/>
          </a:bodyPr>
          <a:lstStyle/>
          <a:p>
            <a:pPr marL="0" indent="0">
              <a:lnSpc>
                <a:spcPct val="110000"/>
              </a:lnSpc>
              <a:buNone/>
            </a:pPr>
            <a:r>
              <a:rPr lang="en-US" sz="1700">
                <a:solidFill>
                  <a:srgbClr val="000000"/>
                </a:solidFill>
              </a:rPr>
              <a:t>Random selection = study participants are selected at random from the study population for inclusion in the study</a:t>
            </a:r>
          </a:p>
          <a:p>
            <a:pPr marL="0" indent="0">
              <a:lnSpc>
                <a:spcPct val="110000"/>
              </a:lnSpc>
              <a:buNone/>
            </a:pPr>
            <a:r>
              <a:rPr lang="en-US" sz="1700">
                <a:solidFill>
                  <a:srgbClr val="000000"/>
                </a:solidFill>
              </a:rPr>
              <a:t>Random assignment = essential to experimental or classical study design; study participants are assigned to the treatment or control group using a random procedure.</a:t>
            </a:r>
          </a:p>
          <a:p>
            <a:pPr>
              <a:lnSpc>
                <a:spcPct val="110000"/>
              </a:lnSpc>
              <a:buFont typeface="Wingdings" panose="05000000000000000000" pitchFamily="2" charset="2"/>
              <a:buChar char="§"/>
            </a:pPr>
            <a:r>
              <a:rPr lang="en-US" sz="1700">
                <a:solidFill>
                  <a:srgbClr val="000000"/>
                </a:solidFill>
              </a:rPr>
              <a:t>“Random” means everyone has an equal chance of being in the treatment or control group.</a:t>
            </a:r>
          </a:p>
          <a:p>
            <a:pPr>
              <a:lnSpc>
                <a:spcPct val="110000"/>
              </a:lnSpc>
              <a:buFont typeface="Wingdings" panose="05000000000000000000" pitchFamily="2" charset="2"/>
              <a:buChar char="§"/>
            </a:pPr>
            <a:r>
              <a:rPr lang="en-US" sz="1700">
                <a:solidFill>
                  <a:srgbClr val="000000"/>
                </a:solidFill>
              </a:rPr>
              <a:t>Random assignment increases internal validity.</a:t>
            </a:r>
          </a:p>
          <a:p>
            <a:pPr>
              <a:lnSpc>
                <a:spcPct val="110000"/>
              </a:lnSpc>
              <a:buFont typeface="Wingdings" panose="05000000000000000000" pitchFamily="2" charset="2"/>
              <a:buChar char="§"/>
            </a:pPr>
            <a:r>
              <a:rPr lang="en-US" sz="1700">
                <a:solidFill>
                  <a:srgbClr val="000000"/>
                </a:solidFill>
              </a:rPr>
              <a:t>Random selection ensures external validity and allows the researcher to generalize to the larger population.</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59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40CC26E-E0CA-47F1-BEF2-D3B49E84CD7E}"/>
              </a:ext>
            </a:extLst>
          </p:cNvPr>
          <p:cNvSpPr>
            <a:spLocks noGrp="1"/>
          </p:cNvSpPr>
          <p:nvPr>
            <p:ph type="title"/>
          </p:nvPr>
        </p:nvSpPr>
        <p:spPr>
          <a:xfrm>
            <a:off x="849683" y="1240076"/>
            <a:ext cx="2727813" cy="4584527"/>
          </a:xfrm>
        </p:spPr>
        <p:txBody>
          <a:bodyPr>
            <a:normAutofit/>
          </a:bodyPr>
          <a:lstStyle/>
          <a:p>
            <a:r>
              <a:rPr lang="en-US" dirty="0">
                <a:solidFill>
                  <a:srgbClr val="FFFFFF"/>
                </a:solidFill>
              </a:rPr>
              <a:t>Random Selection and random assignment example</a:t>
            </a:r>
            <a:br>
              <a:rPr lang="en-US" dirty="0">
                <a:solidFill>
                  <a:srgbClr val="FFFFFF"/>
                </a:solidFill>
              </a:rPr>
            </a:br>
            <a:br>
              <a:rPr lang="en-US" dirty="0">
                <a:solidFill>
                  <a:srgbClr val="FFFFFF"/>
                </a:solidFill>
              </a:rPr>
            </a:br>
            <a:r>
              <a:rPr lang="en-US" dirty="0">
                <a:solidFill>
                  <a:srgbClr val="FFFFFF"/>
                </a:solidFill>
              </a:rPr>
              <a:t>Gold standard</a:t>
            </a:r>
          </a:p>
        </p:txBody>
      </p:sp>
      <p:sp>
        <p:nvSpPr>
          <p:cNvPr id="3" name="Content Placeholder 2">
            <a:extLst>
              <a:ext uri="{FF2B5EF4-FFF2-40B4-BE49-F238E27FC236}">
                <a16:creationId xmlns:a16="http://schemas.microsoft.com/office/drawing/2014/main" id="{1A7F1A6C-1532-4EB0-A77B-0D6AD523F99B}"/>
              </a:ext>
            </a:extLst>
          </p:cNvPr>
          <p:cNvSpPr>
            <a:spLocks noGrp="1"/>
          </p:cNvSpPr>
          <p:nvPr>
            <p:ph idx="1"/>
          </p:nvPr>
        </p:nvSpPr>
        <p:spPr>
          <a:xfrm>
            <a:off x="4705594" y="1240077"/>
            <a:ext cx="6034827" cy="4916465"/>
          </a:xfrm>
        </p:spPr>
        <p:txBody>
          <a:bodyPr anchor="t">
            <a:normAutofit/>
          </a:bodyPr>
          <a:lstStyle/>
          <a:p>
            <a:pPr marL="0" indent="0">
              <a:buNone/>
            </a:pPr>
            <a:r>
              <a:rPr lang="en-US" dirty="0">
                <a:hlinkClick r:id="rId2"/>
              </a:rPr>
              <a:t>Example</a:t>
            </a:r>
            <a:r>
              <a:rPr lang="en-US" dirty="0"/>
              <a:t>:</a:t>
            </a:r>
          </a:p>
          <a:p>
            <a:pPr marL="0" indent="0">
              <a:buNone/>
            </a:pPr>
            <a:r>
              <a:rPr lang="en-US" dirty="0"/>
              <a:t>A researcher gets a list of all students enrolled at a particular school (the population).  Using a random number generator, the researcher selects 100 students from the school to participate in the study (the random sample created using random selection).  All students’ names are placed in a hat and 50 are chosen to receive the intervention (the treatment group), while the remaining 50 students serve as the control group.  This design uses both random selection and random assignment.</a:t>
            </a:r>
          </a:p>
          <a:p>
            <a:pPr marL="0" indent="0">
              <a:buNone/>
            </a:pPr>
            <a:endParaRPr lang="en-US" dirty="0"/>
          </a:p>
        </p:txBody>
      </p:sp>
    </p:spTree>
    <p:extLst>
      <p:ext uri="{BB962C8B-B14F-4D97-AF65-F5344CB8AC3E}">
        <p14:creationId xmlns:p14="http://schemas.microsoft.com/office/powerpoint/2010/main" val="1828767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0A8564D-82F1-426B-BA00-F7777DCB6762}"/>
              </a:ext>
            </a:extLst>
          </p:cNvPr>
          <p:cNvSpPr>
            <a:spLocks noGrp="1"/>
          </p:cNvSpPr>
          <p:nvPr>
            <p:ph type="title"/>
          </p:nvPr>
        </p:nvSpPr>
        <p:spPr>
          <a:xfrm>
            <a:off x="849683" y="1240076"/>
            <a:ext cx="2727813" cy="4584527"/>
          </a:xfrm>
        </p:spPr>
        <p:txBody>
          <a:bodyPr>
            <a:normAutofit/>
          </a:bodyPr>
          <a:lstStyle/>
          <a:p>
            <a:r>
              <a:rPr lang="en-US" sz="2700">
                <a:solidFill>
                  <a:srgbClr val="FFFFFF"/>
                </a:solidFill>
              </a:rPr>
              <a:t>Levels of Measurement &amp; Data Analysis</a:t>
            </a:r>
          </a:p>
        </p:txBody>
      </p:sp>
      <p:sp>
        <p:nvSpPr>
          <p:cNvPr id="3" name="Content Placeholder 2">
            <a:extLst>
              <a:ext uri="{FF2B5EF4-FFF2-40B4-BE49-F238E27FC236}">
                <a16:creationId xmlns:a16="http://schemas.microsoft.com/office/drawing/2014/main" id="{73BF63CA-CEF2-473B-ACC7-D04ABB2E2CE9}"/>
              </a:ext>
            </a:extLst>
          </p:cNvPr>
          <p:cNvSpPr>
            <a:spLocks noGrp="1"/>
          </p:cNvSpPr>
          <p:nvPr>
            <p:ph idx="1"/>
          </p:nvPr>
        </p:nvSpPr>
        <p:spPr>
          <a:xfrm>
            <a:off x="4580504" y="766916"/>
            <a:ext cx="7093116" cy="5919020"/>
          </a:xfrm>
        </p:spPr>
        <p:txBody>
          <a:bodyPr anchor="t">
            <a:normAutofit/>
          </a:bodyPr>
          <a:lstStyle/>
          <a:p>
            <a:pPr>
              <a:lnSpc>
                <a:spcPct val="110000"/>
              </a:lnSpc>
            </a:pPr>
            <a:r>
              <a:rPr lang="en-US" dirty="0"/>
              <a:t>Nominal</a:t>
            </a:r>
          </a:p>
          <a:p>
            <a:pPr>
              <a:lnSpc>
                <a:spcPct val="110000"/>
              </a:lnSpc>
            </a:pPr>
            <a:r>
              <a:rPr lang="en-US" dirty="0"/>
              <a:t>Ordinal</a:t>
            </a:r>
          </a:p>
          <a:p>
            <a:pPr>
              <a:lnSpc>
                <a:spcPct val="110000"/>
              </a:lnSpc>
            </a:pPr>
            <a:r>
              <a:rPr lang="en-US" dirty="0"/>
              <a:t>Interval/Ratio</a:t>
            </a:r>
          </a:p>
          <a:p>
            <a:pPr marL="0" indent="0">
              <a:lnSpc>
                <a:spcPct val="110000"/>
              </a:lnSpc>
              <a:buNone/>
            </a:pPr>
            <a:endParaRPr lang="en-US" dirty="0"/>
          </a:p>
          <a:p>
            <a:pPr marL="0" indent="0">
              <a:lnSpc>
                <a:spcPct val="110000"/>
              </a:lnSpc>
              <a:buNone/>
            </a:pPr>
            <a:r>
              <a:rPr lang="en-US" dirty="0"/>
              <a:t>In most social research the data analysis involves three major steps, done in roughly this order:</a:t>
            </a:r>
          </a:p>
          <a:p>
            <a:pPr marL="514350" indent="-514350">
              <a:lnSpc>
                <a:spcPct val="110000"/>
              </a:lnSpc>
              <a:buFont typeface="+mj-lt"/>
              <a:buAutoNum type="arabicPeriod"/>
            </a:pPr>
            <a:r>
              <a:rPr lang="en-US" dirty="0"/>
              <a:t>Cleaning and organizing the data for analysis (</a:t>
            </a:r>
            <a:r>
              <a:rPr lang="en-US" dirty="0">
                <a:hlinkClick r:id="rId2"/>
              </a:rPr>
              <a:t>Data Preparation</a:t>
            </a:r>
            <a:r>
              <a:rPr lang="en-US" dirty="0"/>
              <a:t>)</a:t>
            </a:r>
          </a:p>
          <a:p>
            <a:pPr marL="514350" indent="-514350">
              <a:lnSpc>
                <a:spcPct val="110000"/>
              </a:lnSpc>
              <a:buFont typeface="+mj-lt"/>
              <a:buAutoNum type="arabicPeriod"/>
            </a:pPr>
            <a:r>
              <a:rPr lang="en-US" dirty="0"/>
              <a:t>Describing the data (</a:t>
            </a:r>
            <a:r>
              <a:rPr lang="en-US" dirty="0">
                <a:hlinkClick r:id="rId3"/>
              </a:rPr>
              <a:t>Descriptive Statistics</a:t>
            </a:r>
            <a:r>
              <a:rPr lang="en-US" dirty="0"/>
              <a:t>): Mean, Median, Mode, Range</a:t>
            </a:r>
          </a:p>
          <a:p>
            <a:pPr marL="514350" indent="-514350">
              <a:lnSpc>
                <a:spcPct val="110000"/>
              </a:lnSpc>
              <a:buFont typeface="+mj-lt"/>
              <a:buAutoNum type="arabicPeriod"/>
            </a:pPr>
            <a:r>
              <a:rPr lang="en-US" dirty="0"/>
              <a:t>Testing Hypotheses and Models (</a:t>
            </a:r>
            <a:r>
              <a:rPr lang="en-US" dirty="0">
                <a:hlinkClick r:id="rId4"/>
              </a:rPr>
              <a:t>Inferential Statistics</a:t>
            </a:r>
            <a:r>
              <a:rPr lang="en-US" dirty="0"/>
              <a:t>)</a:t>
            </a:r>
          </a:p>
          <a:p>
            <a:pPr marL="457200" lvl="1" indent="0">
              <a:lnSpc>
                <a:spcPct val="110000"/>
              </a:lnSpc>
              <a:buNone/>
            </a:pPr>
            <a:r>
              <a:rPr lang="en-US" sz="2000" dirty="0"/>
              <a:t>a. T--tests to compare averages</a:t>
            </a:r>
          </a:p>
          <a:p>
            <a:pPr marL="457200" lvl="1" indent="0">
              <a:lnSpc>
                <a:spcPct val="110000"/>
              </a:lnSpc>
              <a:buNone/>
            </a:pPr>
            <a:r>
              <a:rPr lang="en-US" sz="2000" dirty="0"/>
              <a:t>b. Cross-tabs</a:t>
            </a:r>
          </a:p>
          <a:p>
            <a:pPr>
              <a:lnSpc>
                <a:spcPct val="110000"/>
              </a:lnSpc>
            </a:pPr>
            <a:endParaRPr lang="en-US" sz="1500" dirty="0"/>
          </a:p>
        </p:txBody>
      </p:sp>
    </p:spTree>
    <p:extLst>
      <p:ext uri="{BB962C8B-B14F-4D97-AF65-F5344CB8AC3E}">
        <p14:creationId xmlns:p14="http://schemas.microsoft.com/office/powerpoint/2010/main" val="410669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7B670-A59D-4298-8719-B5908C2D6DCF}"/>
              </a:ext>
            </a:extLst>
          </p:cNvPr>
          <p:cNvSpPr>
            <a:spLocks noGrp="1"/>
          </p:cNvSpPr>
          <p:nvPr>
            <p:ph type="title"/>
          </p:nvPr>
        </p:nvSpPr>
        <p:spPr/>
        <p:txBody>
          <a:bodyPr/>
          <a:lstStyle/>
          <a:p>
            <a:r>
              <a:rPr lang="en-US" dirty="0"/>
              <a:t>Methods Section Notes	</a:t>
            </a:r>
          </a:p>
        </p:txBody>
      </p:sp>
      <p:sp>
        <p:nvSpPr>
          <p:cNvPr id="3" name="Content Placeholder 2">
            <a:extLst>
              <a:ext uri="{FF2B5EF4-FFF2-40B4-BE49-F238E27FC236}">
                <a16:creationId xmlns:a16="http://schemas.microsoft.com/office/drawing/2014/main" id="{F06C2890-48F5-4BED-BD26-CA351896F97F}"/>
              </a:ext>
            </a:extLst>
          </p:cNvPr>
          <p:cNvSpPr>
            <a:spLocks noGrp="1"/>
          </p:cNvSpPr>
          <p:nvPr>
            <p:ph idx="1"/>
          </p:nvPr>
        </p:nvSpPr>
        <p:spPr>
          <a:xfrm>
            <a:off x="1451579" y="2015732"/>
            <a:ext cx="9603275" cy="3853223"/>
          </a:xfrm>
        </p:spPr>
        <p:txBody>
          <a:bodyPr>
            <a:normAutofit fontScale="92500"/>
          </a:bodyPr>
          <a:lstStyle/>
          <a:p>
            <a:r>
              <a:rPr lang="en-US" dirty="0"/>
              <a:t>You must remove any reference to "I", "me" throughout the whole paper.   Instead talk about the study itself or "this research proposal".</a:t>
            </a:r>
          </a:p>
          <a:p>
            <a:r>
              <a:rPr lang="en-US" dirty="0"/>
              <a:t>Be sure to include an example of your data collection instrument in an appendix for the final paper</a:t>
            </a:r>
          </a:p>
          <a:p>
            <a:pPr lvl="1"/>
            <a:r>
              <a:rPr lang="en-US" dirty="0"/>
              <a:t>It can be a link to the full survey and or you can attach the whole instrument. </a:t>
            </a:r>
          </a:p>
          <a:p>
            <a:r>
              <a:rPr lang="en-US" dirty="0"/>
              <a:t>Single subject = one participant compared to themselves</a:t>
            </a:r>
          </a:p>
          <a:p>
            <a:r>
              <a:rPr lang="en-US" dirty="0"/>
              <a:t>Group design = compare data from multiple participants to each other or to different groups</a:t>
            </a:r>
          </a:p>
          <a:p>
            <a:r>
              <a:rPr lang="en-US" dirty="0"/>
              <a:t>We can't show or definitely state causality....but you can say the study will help to explain or help to shed light on the potential effectiveness.</a:t>
            </a:r>
          </a:p>
        </p:txBody>
      </p:sp>
    </p:spTree>
    <p:extLst>
      <p:ext uri="{BB962C8B-B14F-4D97-AF65-F5344CB8AC3E}">
        <p14:creationId xmlns:p14="http://schemas.microsoft.com/office/powerpoint/2010/main" val="1940312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Overview</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 previous chapters have focused on how social work use social science research methods to understand the world. </a:t>
            </a:r>
          </a:p>
          <a:p>
            <a:pPr marL="0" indent="0">
              <a:buNone/>
            </a:pPr>
            <a:r>
              <a:rPr lang="en-US" dirty="0"/>
              <a:t>Social workers in practice may not always conduct research, but they still must use research skills to help their clients. </a:t>
            </a:r>
          </a:p>
          <a:p>
            <a:pPr marL="0" indent="0">
              <a:buNone/>
            </a:pPr>
            <a:r>
              <a:rPr lang="en-US" dirty="0"/>
              <a:t>This chapter will review three approaches to research that social workers will use while in practice.</a:t>
            </a:r>
          </a:p>
          <a:p>
            <a:r>
              <a:rPr lang="en-US" dirty="0"/>
              <a:t>Evaluation research</a:t>
            </a:r>
          </a:p>
          <a:p>
            <a:r>
              <a:rPr lang="en-US" dirty="0"/>
              <a:t>Single-subjects design</a:t>
            </a:r>
          </a:p>
          <a:p>
            <a:r>
              <a:rPr lang="en-US" dirty="0"/>
              <a:t>Action research</a:t>
            </a:r>
          </a:p>
        </p:txBody>
      </p:sp>
    </p:spTree>
    <p:extLst>
      <p:ext uri="{BB962C8B-B14F-4D97-AF65-F5344CB8AC3E}">
        <p14:creationId xmlns:p14="http://schemas.microsoft.com/office/powerpoint/2010/main" val="2059400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Research</a:t>
            </a:r>
          </a:p>
        </p:txBody>
      </p:sp>
      <p:sp>
        <p:nvSpPr>
          <p:cNvPr id="3" name="Content Placeholder 2"/>
          <p:cNvSpPr>
            <a:spLocks noGrp="1"/>
          </p:cNvSpPr>
          <p:nvPr>
            <p:ph idx="1"/>
          </p:nvPr>
        </p:nvSpPr>
        <p:spPr/>
        <p:txBody>
          <a:bodyPr>
            <a:normAutofit fontScale="92500" lnSpcReduction="20000"/>
          </a:bodyPr>
          <a:lstStyle/>
          <a:p>
            <a:pPr marL="0" indent="0">
              <a:buNone/>
            </a:pPr>
            <a:r>
              <a:rPr lang="en-US" sz="2600" dirty="0"/>
              <a:t>How effective are our programs/policies?</a:t>
            </a:r>
          </a:p>
          <a:p>
            <a:r>
              <a:rPr lang="en-US" dirty="0"/>
              <a:t>Inputs: clients, customers, people, etc.</a:t>
            </a:r>
          </a:p>
          <a:p>
            <a:r>
              <a:rPr lang="en-US" dirty="0"/>
              <a:t>Program process: activities that constitute the program or intervention</a:t>
            </a:r>
          </a:p>
          <a:p>
            <a:r>
              <a:rPr lang="en-US" dirty="0"/>
              <a:t>Outputs: direct products (# clients served, staff trained, reports, etc.)</a:t>
            </a:r>
          </a:p>
          <a:p>
            <a:r>
              <a:rPr lang="en-US" dirty="0"/>
              <a:t>Outcomes: impact of program process</a:t>
            </a:r>
          </a:p>
          <a:p>
            <a:pPr lvl="1"/>
            <a:r>
              <a:rPr lang="en-US" dirty="0"/>
              <a:t>Stakeholders: individuals and groups with interest in program</a:t>
            </a:r>
          </a:p>
          <a:p>
            <a:endParaRPr lang="en-US" dirty="0"/>
          </a:p>
          <a:p>
            <a:pPr marL="0" indent="0">
              <a:buNone/>
            </a:pPr>
            <a:r>
              <a:rPr lang="en-US" sz="2600" dirty="0"/>
              <a:t>Inputs -&gt; Program Process -&gt; Outputs -&gt; Outcomes</a:t>
            </a:r>
          </a:p>
          <a:p>
            <a:pPr marL="0" indent="0">
              <a:buNone/>
            </a:pPr>
            <a:endParaRPr lang="en-US" sz="2600" dirty="0"/>
          </a:p>
        </p:txBody>
      </p:sp>
    </p:spTree>
    <p:extLst>
      <p:ext uri="{BB962C8B-B14F-4D97-AF65-F5344CB8AC3E}">
        <p14:creationId xmlns:p14="http://schemas.microsoft.com/office/powerpoint/2010/main" val="211473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#1 </a:t>
            </a:r>
          </a:p>
        </p:txBody>
      </p:sp>
      <p:sp>
        <p:nvSpPr>
          <p:cNvPr id="3" name="Content Placeholder 2"/>
          <p:cNvSpPr>
            <a:spLocks noGrp="1"/>
          </p:cNvSpPr>
          <p:nvPr>
            <p:ph idx="1"/>
          </p:nvPr>
        </p:nvSpPr>
        <p:spPr/>
        <p:txBody>
          <a:bodyPr>
            <a:normAutofit lnSpcReduction="10000"/>
          </a:bodyPr>
          <a:lstStyle/>
          <a:p>
            <a:r>
              <a:rPr lang="en-US" dirty="0"/>
              <a:t>Let’s walk through a program you may not like: Drug testing people who receive TANF</a:t>
            </a:r>
          </a:p>
          <a:p>
            <a:pPr lvl="1"/>
            <a:r>
              <a:rPr lang="en-US" dirty="0"/>
              <a:t>What is the Social problem?</a:t>
            </a:r>
          </a:p>
          <a:p>
            <a:pPr lvl="1"/>
            <a:r>
              <a:rPr lang="en-US" dirty="0"/>
              <a:t>What is the target population?</a:t>
            </a:r>
          </a:p>
          <a:p>
            <a:pPr lvl="1"/>
            <a:r>
              <a:rPr lang="en-US" dirty="0"/>
              <a:t>Assumptions about causes of the social problem and interventions needed</a:t>
            </a:r>
          </a:p>
          <a:p>
            <a:r>
              <a:rPr lang="en-US" dirty="0"/>
              <a:t>Given the interventions of drug testing</a:t>
            </a:r>
          </a:p>
          <a:p>
            <a:pPr lvl="1"/>
            <a:r>
              <a:rPr lang="en-US" dirty="0"/>
              <a:t>What do you need in order to implement this intervention (inputs)</a:t>
            </a:r>
          </a:p>
          <a:p>
            <a:pPr lvl="1"/>
            <a:r>
              <a:rPr lang="en-US" dirty="0"/>
              <a:t>What does this intervention look like in practice (activities)</a:t>
            </a:r>
          </a:p>
          <a:p>
            <a:pPr lvl="1"/>
            <a:r>
              <a:rPr lang="en-US" dirty="0"/>
              <a:t>What will this intervention produce (outputs)</a:t>
            </a:r>
          </a:p>
          <a:p>
            <a:pPr lvl="1"/>
            <a:r>
              <a:rPr lang="en-US" dirty="0"/>
              <a:t>What do you hope will change as a result of this intervention (outcomes)</a:t>
            </a:r>
          </a:p>
        </p:txBody>
      </p:sp>
    </p:spTree>
    <p:extLst>
      <p:ext uri="{BB962C8B-B14F-4D97-AF65-F5344CB8AC3E}">
        <p14:creationId xmlns:p14="http://schemas.microsoft.com/office/powerpoint/2010/main" val="1174365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title"/>
          </p:nvPr>
        </p:nvSpPr>
        <p:spPr>
          <a:xfrm>
            <a:off x="1451579" y="2303047"/>
            <a:ext cx="3272093" cy="2674198"/>
          </a:xfrm>
        </p:spPr>
        <p:txBody>
          <a:bodyPr anchor="t">
            <a:normAutofit/>
          </a:bodyPr>
          <a:lstStyle/>
          <a:p>
            <a:r>
              <a:rPr lang="en-US" dirty="0"/>
              <a:t>Research for Practitioners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descr="This image is a set of 4 images and text.  The first set is an image of a stack of books, followed by the text: Literature Review on practice topics. The second set is an image of gears inside a head, followed by the text: Understanding basic aspects of research design. The third set is an image of a presentation with a checklist, followed by the text: Evaluating practice and interventions: Understanding one client's progress (single-subject design). The fourth set is an image of two people at a table facing each other, followed by the text: Evaluating a practice or program in your agency (practice of program evaluation): Understanding intervention's impact with a group of clients (interviews, surveys, focus groups).">
            <a:extLst>
              <a:ext uri="{FF2B5EF4-FFF2-40B4-BE49-F238E27FC236}">
                <a16:creationId xmlns:a16="http://schemas.microsoft.com/office/drawing/2014/main" id="{A6ACFDA4-4AC4-4F61-9555-E28D43212C20}"/>
              </a:ext>
            </a:extLst>
          </p:cNvPr>
          <p:cNvGraphicFramePr>
            <a:graphicFrameLocks noGrp="1"/>
          </p:cNvGraphicFramePr>
          <p:nvPr>
            <p:ph idx="1"/>
            <p:extLst>
              <p:ext uri="{D42A27DB-BD31-4B8C-83A1-F6EECF244321}">
                <p14:modId xmlns:p14="http://schemas.microsoft.com/office/powerpoint/2010/main" val="1102818445"/>
              </p:ext>
            </p:extLst>
          </p:nvPr>
        </p:nvGraphicFramePr>
        <p:xfrm>
          <a:off x="4876801" y="235976"/>
          <a:ext cx="6892412" cy="55060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91750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9683" y="1240076"/>
            <a:ext cx="2727813" cy="4584527"/>
          </a:xfrm>
        </p:spPr>
        <p:txBody>
          <a:bodyPr>
            <a:normAutofit/>
          </a:bodyPr>
          <a:lstStyle/>
          <a:p>
            <a:r>
              <a:rPr lang="en-US">
                <a:solidFill>
                  <a:srgbClr val="FFFFFF"/>
                </a:solidFill>
              </a:rPr>
              <a:t>Single-Subjects Design</a:t>
            </a:r>
          </a:p>
        </p:txBody>
      </p:sp>
      <p:pic>
        <p:nvPicPr>
          <p:cNvPr id="5" name="Graphic 4" descr="Professor female outline">
            <a:extLst>
              <a:ext uri="{FF2B5EF4-FFF2-40B4-BE49-F238E27FC236}">
                <a16:creationId xmlns:a16="http://schemas.microsoft.com/office/drawing/2014/main" id="{F26B8808-9C5B-4B57-8A58-8D829B810C7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6662" y="3698308"/>
            <a:ext cx="1709263" cy="1709263"/>
          </a:xfrm>
          <a:prstGeom prst="rect">
            <a:avLst/>
          </a:prstGeom>
        </p:spPr>
      </p:pic>
      <p:sp>
        <p:nvSpPr>
          <p:cNvPr id="3" name="Content Placeholder 2"/>
          <p:cNvSpPr>
            <a:spLocks noGrp="1"/>
          </p:cNvSpPr>
          <p:nvPr>
            <p:ph idx="1"/>
          </p:nvPr>
        </p:nvSpPr>
        <p:spPr>
          <a:xfrm>
            <a:off x="4705594" y="1240077"/>
            <a:ext cx="6034827" cy="4916465"/>
          </a:xfrm>
        </p:spPr>
        <p:txBody>
          <a:bodyPr anchor="t">
            <a:normAutofit fontScale="92500"/>
          </a:bodyPr>
          <a:lstStyle/>
          <a:p>
            <a:r>
              <a:rPr lang="en-US" sz="2800" dirty="0"/>
              <a:t>Repeated measurement of a dependent variable over time</a:t>
            </a:r>
          </a:p>
          <a:p>
            <a:r>
              <a:rPr lang="en-US" sz="2800" dirty="0"/>
              <a:t>Baseline: period before the intervention during which a pattern emerges</a:t>
            </a:r>
          </a:p>
          <a:p>
            <a:pPr lvl="1"/>
            <a:r>
              <a:rPr lang="en-US" sz="2400" dirty="0"/>
              <a:t>Stable line, trend (down or up), cycle</a:t>
            </a:r>
          </a:p>
          <a:p>
            <a:r>
              <a:rPr lang="en-US" sz="2800" dirty="0"/>
              <a:t>Treatment: intervention done by clinician</a:t>
            </a:r>
          </a:p>
          <a:p>
            <a:r>
              <a:rPr lang="en-US" sz="2800" dirty="0"/>
              <a:t>Graphing: x-axis= time; y-axis= dependent variable</a:t>
            </a:r>
          </a:p>
          <a:p>
            <a:endParaRPr lang="en-US" dirty="0"/>
          </a:p>
        </p:txBody>
      </p:sp>
    </p:spTree>
    <p:extLst>
      <p:ext uri="{BB962C8B-B14F-4D97-AF65-F5344CB8AC3E}">
        <p14:creationId xmlns:p14="http://schemas.microsoft.com/office/powerpoint/2010/main" val="2274256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80" y="804519"/>
            <a:ext cx="6039112" cy="1049235"/>
          </a:xfrm>
        </p:spPr>
        <p:txBody>
          <a:bodyPr/>
          <a:lstStyle/>
          <a:p>
            <a:r>
              <a:rPr lang="en-US" dirty="0"/>
              <a:t>Single-Subjects Design (continued)</a:t>
            </a:r>
          </a:p>
        </p:txBody>
      </p:sp>
      <p:graphicFrame>
        <p:nvGraphicFramePr>
          <p:cNvPr id="6" name="Content Placeholder 2" descr="This image is a set of 2 text blocks.  The first text block is: Measurement in single-subjects design. What are you trying to change in your client? What would indicate that your intervention is having an effect? --Frequency, duration, interval, magnitude. Who does the measuring? What instrument do you use?  The second text block is: Data analysis: Level: amount; Trend: direction; Variability: spread. Did you hit a specific score? Is it worth the cost? Does the client buy in?">
            <a:extLst>
              <a:ext uri="{FF2B5EF4-FFF2-40B4-BE49-F238E27FC236}">
                <a16:creationId xmlns:a16="http://schemas.microsoft.com/office/drawing/2014/main" id="{DA93C743-5257-4E76-B004-CCE64E054EAB}"/>
              </a:ext>
            </a:extLst>
          </p:cNvPr>
          <p:cNvGraphicFramePr>
            <a:graphicFrameLocks noGrp="1"/>
          </p:cNvGraphicFramePr>
          <p:nvPr>
            <p:ph idx="1"/>
            <p:extLst>
              <p:ext uri="{D42A27DB-BD31-4B8C-83A1-F6EECF244321}">
                <p14:modId xmlns:p14="http://schemas.microsoft.com/office/powerpoint/2010/main" val="3114045797"/>
              </p:ext>
            </p:extLst>
          </p:nvPr>
        </p:nvGraphicFramePr>
        <p:xfrm>
          <a:off x="1451579" y="2015732"/>
          <a:ext cx="9603275" cy="38442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490691" y="365125"/>
            <a:ext cx="4378036" cy="1015663"/>
          </a:xfrm>
          <a:prstGeom prst="rect">
            <a:avLst/>
          </a:prstGeom>
          <a:noFill/>
        </p:spPr>
        <p:txBody>
          <a:bodyPr wrap="square" rtlCol="0">
            <a:spAutoFit/>
          </a:bodyPr>
          <a:lstStyle/>
          <a:p>
            <a:r>
              <a:rPr lang="en-US" sz="2000" dirty="0"/>
              <a:t>What’s wrong with me?</a:t>
            </a:r>
          </a:p>
          <a:p>
            <a:r>
              <a:rPr lang="en-US" sz="2000" dirty="0"/>
              <a:t>What treatment would you use?</a:t>
            </a:r>
          </a:p>
          <a:p>
            <a:r>
              <a:rPr lang="en-US" sz="2000" dirty="0"/>
              <a:t>How would you know it worked?</a:t>
            </a:r>
          </a:p>
        </p:txBody>
      </p:sp>
    </p:spTree>
    <p:extLst>
      <p:ext uri="{BB962C8B-B14F-4D97-AF65-F5344CB8AC3E}">
        <p14:creationId xmlns:p14="http://schemas.microsoft.com/office/powerpoint/2010/main" val="32559532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Single-Subjects Designs</a:t>
            </a:r>
          </a:p>
        </p:txBody>
      </p:sp>
      <p:sp>
        <p:nvSpPr>
          <p:cNvPr id="3" name="Content Placeholder 2"/>
          <p:cNvSpPr>
            <a:spLocks noGrp="1"/>
          </p:cNvSpPr>
          <p:nvPr>
            <p:ph idx="1"/>
          </p:nvPr>
        </p:nvSpPr>
        <p:spPr>
          <a:xfrm>
            <a:off x="1563329" y="1825625"/>
            <a:ext cx="9104672" cy="4227856"/>
          </a:xfrm>
        </p:spPr>
        <p:txBody>
          <a:bodyPr>
            <a:normAutofit/>
          </a:bodyPr>
          <a:lstStyle/>
          <a:p>
            <a:pPr marL="0" indent="0">
              <a:buNone/>
            </a:pPr>
            <a:r>
              <a:rPr lang="en-US" dirty="0"/>
              <a:t>Only one subject compared to themselves 	</a:t>
            </a:r>
          </a:p>
          <a:p>
            <a:pPr marL="0" indent="0">
              <a:buNone/>
            </a:pPr>
            <a:r>
              <a:rPr lang="en-US" dirty="0"/>
              <a:t>(Different than group design where comparisons are made between subjects)</a:t>
            </a:r>
          </a:p>
          <a:p>
            <a:pPr marL="0" indent="0">
              <a:buNone/>
            </a:pPr>
            <a:r>
              <a:rPr lang="en-US" b="1" dirty="0"/>
              <a:t>Usually A-B design</a:t>
            </a:r>
          </a:p>
          <a:p>
            <a:pPr lvl="1"/>
            <a:r>
              <a:rPr lang="en-US" dirty="0"/>
              <a:t>A= Baseline measurement   B= Intervention</a:t>
            </a:r>
          </a:p>
          <a:p>
            <a:pPr marL="0" indent="0">
              <a:buNone/>
            </a:pPr>
            <a:r>
              <a:rPr lang="en-US" b="1" dirty="0"/>
              <a:t>A-B-A design</a:t>
            </a:r>
          </a:p>
          <a:p>
            <a:pPr lvl="1"/>
            <a:r>
              <a:rPr lang="en-US" dirty="0"/>
              <a:t>Measurement continues after intervention – Baseline, intervention, second measurement</a:t>
            </a:r>
          </a:p>
          <a:p>
            <a:pPr marL="0" indent="0">
              <a:buNone/>
            </a:pPr>
            <a:r>
              <a:rPr lang="en-US" b="1" dirty="0"/>
              <a:t>A-B-A-B design</a:t>
            </a:r>
          </a:p>
          <a:p>
            <a:pPr lvl="1"/>
            <a:r>
              <a:rPr lang="en-US" dirty="0"/>
              <a:t>Baseline measurement, intervention, second measurement, intervention</a:t>
            </a:r>
          </a:p>
        </p:txBody>
      </p:sp>
      <p:sp>
        <p:nvSpPr>
          <p:cNvPr id="4" name="TextBox 3"/>
          <p:cNvSpPr txBox="1"/>
          <p:nvPr/>
        </p:nvSpPr>
        <p:spPr>
          <a:xfrm>
            <a:off x="7490691" y="365125"/>
            <a:ext cx="4378036" cy="923330"/>
          </a:xfrm>
          <a:prstGeom prst="rect">
            <a:avLst/>
          </a:prstGeom>
          <a:noFill/>
        </p:spPr>
        <p:txBody>
          <a:bodyPr wrap="square" rtlCol="0">
            <a:spAutoFit/>
          </a:bodyPr>
          <a:lstStyle/>
          <a:p>
            <a:r>
              <a:rPr lang="en-US" dirty="0"/>
              <a:t>What’s wrong with me?</a:t>
            </a:r>
          </a:p>
          <a:p>
            <a:r>
              <a:rPr lang="en-US" dirty="0"/>
              <a:t>What treatment would you use?</a:t>
            </a:r>
          </a:p>
          <a:p>
            <a:r>
              <a:rPr lang="en-US" dirty="0"/>
              <a:t>How would you know it worked?</a:t>
            </a:r>
          </a:p>
        </p:txBody>
      </p:sp>
    </p:spTree>
    <p:extLst>
      <p:ext uri="{BB962C8B-B14F-4D97-AF65-F5344CB8AC3E}">
        <p14:creationId xmlns:p14="http://schemas.microsoft.com/office/powerpoint/2010/main" val="2842027290"/>
      </p:ext>
    </p:extLst>
  </p:cSld>
  <p:clrMapOvr>
    <a:masterClrMapping/>
  </p:clrMapOvr>
</p:sld>
</file>

<file path=ppt/theme/theme1.xml><?xml version="1.0" encoding="utf-8"?>
<a:theme xmlns:a="http://schemas.openxmlformats.org/drawingml/2006/main" name="Gallery">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28</TotalTime>
  <Words>1017</Words>
  <Application>Microsoft Office PowerPoint</Application>
  <PresentationFormat>Widescreen</PresentationFormat>
  <Paragraphs>113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Gill Sans MT</vt:lpstr>
      <vt:lpstr>Wingdings</vt:lpstr>
      <vt:lpstr>Gallery</vt:lpstr>
      <vt:lpstr>Chapter 15: Real-world research</vt:lpstr>
      <vt:lpstr>Methods Section Notes </vt:lpstr>
      <vt:lpstr>Chapter Overview</vt:lpstr>
      <vt:lpstr>Evaluation Research</vt:lpstr>
      <vt:lpstr>Activity #1 </vt:lpstr>
      <vt:lpstr>Research for Practitioners</vt:lpstr>
      <vt:lpstr>Single-Subjects Design</vt:lpstr>
      <vt:lpstr>Single-Subjects Design (continued)</vt:lpstr>
      <vt:lpstr>Single-Subjects Designs</vt:lpstr>
      <vt:lpstr>Activity #2 </vt:lpstr>
      <vt:lpstr>Action research</vt:lpstr>
      <vt:lpstr>Review</vt:lpstr>
      <vt:lpstr>Random Assignment vs. Random Selection</vt:lpstr>
      <vt:lpstr>Random Selection and random assignment example  Gold standard</vt:lpstr>
      <vt:lpstr>Levels of Measurement &amp; Data Analysis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SWK 340 Powerpoint Chapter 15: Real-world research DeCarlo Textbook</dc:title>
  <dc:creator>Stevenson, Erin</dc:creator>
  <cp:lastModifiedBy>Edwards, Laura</cp:lastModifiedBy>
  <cp:revision>6</cp:revision>
  <dcterms:created xsi:type="dcterms:W3CDTF">2021-04-05T17:37:39Z</dcterms:created>
  <dcterms:modified xsi:type="dcterms:W3CDTF">2021-10-22T14:39:15Z</dcterms:modified>
</cp:coreProperties>
</file>