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2" r:id="rId6"/>
    <p:sldId id="263" r:id="rId7"/>
    <p:sldId id="264" r:id="rId8"/>
    <p:sldId id="266" r:id="rId9"/>
    <p:sldId id="267" r:id="rId10"/>
    <p:sldId id="261" r:id="rId11"/>
    <p:sldId id="269" r:id="rId12"/>
    <p:sldId id="270" r:id="rId13"/>
    <p:sldId id="271" r:id="rId14"/>
    <p:sldId id="268" r:id="rId15"/>
    <p:sldId id="265" r:id="rId16"/>
    <p:sldId id="272" r:id="rId17"/>
    <p:sldId id="26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9FF"/>
    <a:srgbClr val="0036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832"/>
    <p:restoredTop sz="62536"/>
  </p:normalViewPr>
  <p:slideViewPr>
    <p:cSldViewPr snapToGrid="0">
      <p:cViewPr varScale="1">
        <p:scale>
          <a:sx n="64" d="100"/>
          <a:sy n="64" d="100"/>
        </p:scale>
        <p:origin x="176"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D2BBDE-8294-9047-AF68-DEE0BD98FBEE}" type="datetimeFigureOut">
              <a:rPr lang="en-US" smtClean="0"/>
              <a:t>8/21/25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1AFCB-4ADB-BA4D-85DF-4EAF969E8E66}" type="slidenum">
              <a:rPr lang="en-US" smtClean="0"/>
              <a:t>‹#›</a:t>
            </a:fld>
            <a:endParaRPr lang="en-US"/>
          </a:p>
        </p:txBody>
      </p:sp>
    </p:spTree>
    <p:extLst>
      <p:ext uri="{BB962C8B-B14F-4D97-AF65-F5344CB8AC3E}">
        <p14:creationId xmlns:p14="http://schemas.microsoft.com/office/powerpoint/2010/main" val="908098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on this slide, Dr. Phong provided a description of her appearance. Presently Dr. Phong is dressed in black (but not always), white presenting, long light reddish-brownish-blondish hair, with rainbow glasses. On the short side of tall and often expressing a friendly listening face.</a:t>
            </a:r>
          </a:p>
        </p:txBody>
      </p:sp>
      <p:sp>
        <p:nvSpPr>
          <p:cNvPr id="4" name="Slide Number Placeholder 3"/>
          <p:cNvSpPr>
            <a:spLocks noGrp="1"/>
          </p:cNvSpPr>
          <p:nvPr>
            <p:ph type="sldNum" sz="quarter" idx="5"/>
          </p:nvPr>
        </p:nvSpPr>
        <p:spPr/>
        <p:txBody>
          <a:bodyPr/>
          <a:lstStyle/>
          <a:p>
            <a:fld id="{6D41AFCB-4ADB-BA4D-85DF-4EAF969E8E66}" type="slidenum">
              <a:rPr lang="en-US" smtClean="0"/>
              <a:t>3</a:t>
            </a:fld>
            <a:endParaRPr lang="en-US"/>
          </a:p>
        </p:txBody>
      </p:sp>
    </p:spTree>
    <p:extLst>
      <p:ext uri="{BB962C8B-B14F-4D97-AF65-F5344CB8AC3E}">
        <p14:creationId xmlns:p14="http://schemas.microsoft.com/office/powerpoint/2010/main" val="1452262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have been brimming with ideas throughout this conference, and it is easy for them to fade when you go home. This session is about creating a bridge: taking one idea that stuck with you and starting to shape it into something that others can pick up, use, and build on. That is where OER comes in, but first we will start by surfacing those sticky ideas.</a:t>
            </a:r>
          </a:p>
        </p:txBody>
      </p:sp>
      <p:sp>
        <p:nvSpPr>
          <p:cNvPr id="4" name="Slide Number Placeholder 3"/>
          <p:cNvSpPr>
            <a:spLocks noGrp="1"/>
          </p:cNvSpPr>
          <p:nvPr>
            <p:ph type="sldNum" sz="quarter" idx="5"/>
          </p:nvPr>
        </p:nvSpPr>
        <p:spPr/>
        <p:txBody>
          <a:bodyPr/>
          <a:lstStyle/>
          <a:p>
            <a:fld id="{6D41AFCB-4ADB-BA4D-85DF-4EAF969E8E66}" type="slidenum">
              <a:rPr lang="en-US" smtClean="0"/>
              <a:t>5</a:t>
            </a:fld>
            <a:endParaRPr lang="en-US"/>
          </a:p>
        </p:txBody>
      </p:sp>
    </p:spTree>
    <p:extLst>
      <p:ext uri="{BB962C8B-B14F-4D97-AF65-F5344CB8AC3E}">
        <p14:creationId xmlns:p14="http://schemas.microsoft.com/office/powerpoint/2010/main" val="1461759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OERs are any resource that is openly licensed so people can use it, change it, and pass it forward. While people often think of textbooks, OERs can be much more flexible, like a checklist, a toolkit, or a story collection. OERs matter because they are not just about saving money or being open. They are about creating materials that can travel across organizations, evolve as needs change, and capture lived practices in a way that others can actually use. When you develop an OER, you are investing in knowledge that is renewable it can be picked up, adapted, and improved by others after it is initially developed. OERs are valuable because they keep knowledge alive and in circulation. Instead of every organization starting from scratch, an OER allows us to build on each other’s work. They support sustainability by making resources adaptable over time, and they strengthen collaboration by inviting multiple voices to contribute. They also embed accessibility as a principle, so that what we create has a wider reach and serves more people. Developing OERs is about creating resources that grow, travel, and make a lasting impact.</a:t>
            </a:r>
          </a:p>
        </p:txBody>
      </p:sp>
      <p:sp>
        <p:nvSpPr>
          <p:cNvPr id="4" name="Slide Number Placeholder 3"/>
          <p:cNvSpPr>
            <a:spLocks noGrp="1"/>
          </p:cNvSpPr>
          <p:nvPr>
            <p:ph type="sldNum" sz="quarter" idx="5"/>
          </p:nvPr>
        </p:nvSpPr>
        <p:spPr/>
        <p:txBody>
          <a:bodyPr/>
          <a:lstStyle/>
          <a:p>
            <a:fld id="{6D41AFCB-4ADB-BA4D-85DF-4EAF969E8E66}" type="slidenum">
              <a:rPr lang="en-US" smtClean="0"/>
              <a:t>7</a:t>
            </a:fld>
            <a:endParaRPr lang="en-US"/>
          </a:p>
        </p:txBody>
      </p:sp>
    </p:spTree>
    <p:extLst>
      <p:ext uri="{BB962C8B-B14F-4D97-AF65-F5344CB8AC3E}">
        <p14:creationId xmlns:p14="http://schemas.microsoft.com/office/powerpoint/2010/main" val="171297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OERs matter for arts and accessibility because they help us hold onto practices that can otherwise be scattered across different people or organizations. They give us a way to share and reuse resources so each group is not reinventing the wheel. They also let us design for accessibility from the very beginning rather than trying to add it later. Most importantly, they invite collaboration, which strengthens our field and helps good ideas spread. </a:t>
            </a:r>
          </a:p>
        </p:txBody>
      </p:sp>
      <p:sp>
        <p:nvSpPr>
          <p:cNvPr id="4" name="Slide Number Placeholder 3"/>
          <p:cNvSpPr>
            <a:spLocks noGrp="1"/>
          </p:cNvSpPr>
          <p:nvPr>
            <p:ph type="sldNum" sz="quarter" idx="5"/>
          </p:nvPr>
        </p:nvSpPr>
        <p:spPr/>
        <p:txBody>
          <a:bodyPr/>
          <a:lstStyle/>
          <a:p>
            <a:fld id="{6D41AFCB-4ADB-BA4D-85DF-4EAF969E8E66}" type="slidenum">
              <a:rPr lang="en-US" smtClean="0"/>
              <a:t>8</a:t>
            </a:fld>
            <a:endParaRPr lang="en-US"/>
          </a:p>
        </p:txBody>
      </p:sp>
    </p:spTree>
    <p:extLst>
      <p:ext uri="{BB962C8B-B14F-4D97-AF65-F5344CB8AC3E}">
        <p14:creationId xmlns:p14="http://schemas.microsoft.com/office/powerpoint/2010/main" val="3577953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reason we highlight these principles is because OERs succeed when they are more than just free materials. But openness on its own is not enough to make a resource valuable. What matters just as much is how the resource is created and sustained. In the context of arts and accessibility, we need resources that are built with many voices at the table, that consider accessibility from the very beginning, and that reflect the lived experience and values of the communities they serve. We also need resources that do not freeze in time, but can be updated, reshaped, and reused as circumstances change. For our group activity, we are going to ground our process in four guiding principles, collaboration, accessibility, storytelling and values, and iterative and renewable.</a:t>
            </a:r>
          </a:p>
          <a:p>
            <a:endParaRPr lang="en-US" dirty="0"/>
          </a:p>
          <a:p>
            <a:r>
              <a:rPr lang="en-US" dirty="0"/>
              <a:t>By using these principles, we can further invest in what makes an OER different from a static object. Collaboration means the resource is built with multiple perspectives rather than authored by one person. Accessibility reminds us to design so the widest range of people can engage. Storytelling and values keep the resource connected to real practice and lived experience. And iterative, renewable design means the resource can be revised, reused, and built upon over time, so it stays relevant and alive.</a:t>
            </a:r>
          </a:p>
        </p:txBody>
      </p:sp>
      <p:sp>
        <p:nvSpPr>
          <p:cNvPr id="4" name="Slide Number Placeholder 3"/>
          <p:cNvSpPr>
            <a:spLocks noGrp="1"/>
          </p:cNvSpPr>
          <p:nvPr>
            <p:ph type="sldNum" sz="quarter" idx="5"/>
          </p:nvPr>
        </p:nvSpPr>
        <p:spPr/>
        <p:txBody>
          <a:bodyPr/>
          <a:lstStyle/>
          <a:p>
            <a:fld id="{6D41AFCB-4ADB-BA4D-85DF-4EAF969E8E66}" type="slidenum">
              <a:rPr lang="en-US" smtClean="0"/>
              <a:t>9</a:t>
            </a:fld>
            <a:endParaRPr lang="en-US"/>
          </a:p>
        </p:txBody>
      </p:sp>
    </p:spTree>
    <p:extLst>
      <p:ext uri="{BB962C8B-B14F-4D97-AF65-F5344CB8AC3E}">
        <p14:creationId xmlns:p14="http://schemas.microsoft.com/office/powerpoint/2010/main" val="1235511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a:solidFill>
                  <a:schemeClr val="tx1"/>
                </a:solidFill>
                <a:effectLst/>
                <a:latin typeface="+mn-lt"/>
                <a:ea typeface="+mn-ea"/>
                <a:cs typeface="+mn-cs"/>
              </a:rPr>
              <a:t>Choices might be:</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Raise awareness</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Provide practical steps</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Share lived experiences</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Train staff</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Set policy/guidelines</a:t>
            </a:r>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D41AFCB-4ADB-BA4D-85DF-4EAF969E8E66}" type="slidenum">
              <a:rPr lang="en-US" smtClean="0"/>
              <a:t>13</a:t>
            </a:fld>
            <a:endParaRPr lang="en-US"/>
          </a:p>
        </p:txBody>
      </p:sp>
    </p:spTree>
    <p:extLst>
      <p:ext uri="{BB962C8B-B14F-4D97-AF65-F5344CB8AC3E}">
        <p14:creationId xmlns:p14="http://schemas.microsoft.com/office/powerpoint/2010/main" val="1369377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a:solidFill>
                  <a:schemeClr val="tx1"/>
                </a:solidFill>
                <a:effectLst/>
                <a:latin typeface="+mn-lt"/>
                <a:ea typeface="+mn-ea"/>
                <a:cs typeface="+mn-cs"/>
              </a:rPr>
              <a:t>Examples:</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Formats</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Checklist: step-by-step items for practice or planning</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Case Study: short story of a real situation or example</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Template / Toolkit: ready-to-use forms, outlines, or guides</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Training Guide / Lesson Plan: structured instructions for learning or facilitation</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Story Bank / Testimonies: collection of quotes, experiences, or voices</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Policy / Guideline: standards or rules to follow in practice</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Activity / Exercise: interactive task or reflection prompt</a:t>
            </a:r>
            <a:endParaRPr lang="en-US" sz="11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Media</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Written text: article, handout, or webpage</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Infographic / Visual: one-pager, poster, or diagram</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Editable Doc: Google Doc, Word file, or worksheet</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Slide Deck: PowerPoint, Canva, or similar presentation format</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Audio Clip: podcast segment, oral story, or recorded reflection</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Video: short demonstration, testimony, or animated explainer</a:t>
            </a:r>
            <a:endParaRPr lang="en-US" sz="1100" kern="1200" dirty="0">
              <a:solidFill>
                <a:schemeClr val="tx1"/>
              </a:solidFill>
              <a:effectLst/>
              <a:latin typeface="+mn-lt"/>
              <a:ea typeface="+mn-ea"/>
              <a:cs typeface="+mn-cs"/>
            </a:endParaRPr>
          </a:p>
          <a:p>
            <a:pPr lvl="3"/>
            <a:r>
              <a:rPr lang="en-US" sz="1200" kern="1200" dirty="0">
                <a:solidFill>
                  <a:schemeClr val="tx1"/>
                </a:solidFill>
                <a:effectLst/>
                <a:latin typeface="+mn-lt"/>
                <a:ea typeface="+mn-ea"/>
                <a:cs typeface="+mn-cs"/>
              </a:rPr>
              <a:t>Web Resource: hosted page or digital hub for ongoing updates</a:t>
            </a:r>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D41AFCB-4ADB-BA4D-85DF-4EAF969E8E66}" type="slidenum">
              <a:rPr lang="en-US" smtClean="0"/>
              <a:t>14</a:t>
            </a:fld>
            <a:endParaRPr lang="en-US"/>
          </a:p>
        </p:txBody>
      </p:sp>
    </p:spTree>
    <p:extLst>
      <p:ext uri="{BB962C8B-B14F-4D97-AF65-F5344CB8AC3E}">
        <p14:creationId xmlns:p14="http://schemas.microsoft.com/office/powerpoint/2010/main" val="2237828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3B3E8-0136-E117-C6D8-9185F1301B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001C39-B6EC-A2A6-C339-7A753AC332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C7F824-5F4F-8B06-6EFA-909CC84826D3}"/>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80279C65-D0EC-9FAB-83CE-7DA5479092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5026FE-2A51-CE2A-22AA-1326AA442052}"/>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267326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0F03A-F0D5-B54C-9928-F4E1FFCDE7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AA527E-3ACC-8D21-3CF0-CF99D54368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DCDAB1-FACA-9177-AD23-0F03BA838DC1}"/>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678F4527-9BA4-905B-49EC-BD1D0EB2BD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BD83D-D2A3-28E1-2EAD-C3C52A02D375}"/>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173014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3D4CAC-A91E-E808-E588-9A0E148F5F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D49B4E-9AAD-C07D-F110-81E18985F4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B063B7-69C2-889C-F4F5-5419912484F3}"/>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FEC692C0-04B4-6222-1B99-509A6B5CB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301736-7AEE-7985-D218-8A4E57927479}"/>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423089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183A3-3768-872A-4A3B-B6A11BDA02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1A7F1F-88F4-AD2A-B502-B9B88CDC8B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5B5996-8984-09B4-42FC-78916E0E5104}"/>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31044016-1D08-9B8F-68DA-998EFA8B6C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ED96A-C0F2-F8EA-2731-81CE7669E29C}"/>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277157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60998-3CA0-A5F7-579E-A5EE9820E7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7CFCF1-C891-BFA0-EEB2-C204884C12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03CB93-DB37-FF5C-9684-84CD04AFCBFE}"/>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83EF2725-5B20-D058-B8A6-C5DF928A3A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5DBFE-A325-2D7C-7259-3DA373338942}"/>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3347400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C325-55BD-C673-A7BD-2C6D4228CE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D3C80E-C961-B769-DDCD-BB80BB665B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46D54F-C944-FD34-D9B2-EE8D8233AE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281EB0-D48F-4129-866F-FEE92875A146}"/>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6" name="Footer Placeholder 5">
            <a:extLst>
              <a:ext uri="{FF2B5EF4-FFF2-40B4-BE49-F238E27FC236}">
                <a16:creationId xmlns:a16="http://schemas.microsoft.com/office/drawing/2014/main" id="{2394892D-311F-6D6C-C647-2D9802B56D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D6E072-C684-ED56-A59C-06C7955FD21E}"/>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1065147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80AD1-38B1-86D3-61D8-9126FA68A9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FBB0D5-10FC-3E66-F449-DBFD10211C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577237-66C4-53B9-68A3-7B6DD94D66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06B581-D843-4D21-4752-CA31A83207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9F5913-DD3D-4A0C-9DE4-BB35C81AA3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29820C-842D-66AE-A962-640B5EE5EBBB}"/>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8" name="Footer Placeholder 7">
            <a:extLst>
              <a:ext uri="{FF2B5EF4-FFF2-40B4-BE49-F238E27FC236}">
                <a16:creationId xmlns:a16="http://schemas.microsoft.com/office/drawing/2014/main" id="{C11B5365-E85D-EBEA-90AE-7786EE6309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3A7759-CC69-1EFB-15B8-1A4E9ABF55A5}"/>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2247279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BF2A7-A05D-7754-5E5D-E9C5E3CCEC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476AD7-E2BF-3A30-0F7A-FB60B8F9808C}"/>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4" name="Footer Placeholder 3">
            <a:extLst>
              <a:ext uri="{FF2B5EF4-FFF2-40B4-BE49-F238E27FC236}">
                <a16:creationId xmlns:a16="http://schemas.microsoft.com/office/drawing/2014/main" id="{0A7FAA1B-59D5-CDAE-45A2-57991B3833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B6E630-86A6-C450-5CFF-507CDF004F1D}"/>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316010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31840-FCCA-9253-1049-0898B921BB62}"/>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3" name="Footer Placeholder 2">
            <a:extLst>
              <a:ext uri="{FF2B5EF4-FFF2-40B4-BE49-F238E27FC236}">
                <a16:creationId xmlns:a16="http://schemas.microsoft.com/office/drawing/2014/main" id="{AFA58B44-4DD8-6E38-D619-BBFB147EBC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2935-FF9B-B196-205A-7D398EFF3818}"/>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189469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553FD-6937-0435-E323-F2476C7FF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D6B204-4E23-CE6F-9820-82B8F9D65A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1C9688-B612-3251-6799-2AFDD1EEC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C95FD3-C851-6918-8A73-68E1171823B6}"/>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6" name="Footer Placeholder 5">
            <a:extLst>
              <a:ext uri="{FF2B5EF4-FFF2-40B4-BE49-F238E27FC236}">
                <a16:creationId xmlns:a16="http://schemas.microsoft.com/office/drawing/2014/main" id="{2F80A27F-F439-DF12-049E-9C4D6D765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DED3DC-D690-7E9C-F0EE-3CD585E3EEC0}"/>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673645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3C54B-27B6-48AD-A328-B613944201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11AF4B-4495-9692-EA08-874818D545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1F908E-69BB-F71A-AC10-25AA6B2E93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B9AA76-AD0D-6930-53CC-C15F14D8D494}"/>
              </a:ext>
            </a:extLst>
          </p:cNvPr>
          <p:cNvSpPr>
            <a:spLocks noGrp="1"/>
          </p:cNvSpPr>
          <p:nvPr>
            <p:ph type="dt" sz="half" idx="10"/>
          </p:nvPr>
        </p:nvSpPr>
        <p:spPr/>
        <p:txBody>
          <a:bodyPr/>
          <a:lstStyle/>
          <a:p>
            <a:fld id="{829157D1-6FD6-D042-9C43-36DF7398161A}" type="datetimeFigureOut">
              <a:rPr lang="en-US" smtClean="0"/>
              <a:t>8/21/25</a:t>
            </a:fld>
            <a:endParaRPr lang="en-US"/>
          </a:p>
        </p:txBody>
      </p:sp>
      <p:sp>
        <p:nvSpPr>
          <p:cNvPr id="6" name="Footer Placeholder 5">
            <a:extLst>
              <a:ext uri="{FF2B5EF4-FFF2-40B4-BE49-F238E27FC236}">
                <a16:creationId xmlns:a16="http://schemas.microsoft.com/office/drawing/2014/main" id="{A9B71703-6493-C30F-B504-40179D2EA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6BB5BA-A979-C85B-B2A9-B2AF2918A7DB}"/>
              </a:ext>
            </a:extLst>
          </p:cNvPr>
          <p:cNvSpPr>
            <a:spLocks noGrp="1"/>
          </p:cNvSpPr>
          <p:nvPr>
            <p:ph type="sldNum" sz="quarter" idx="12"/>
          </p:nvPr>
        </p:nvSpPr>
        <p:spPr/>
        <p:txBody>
          <a:bodyPr/>
          <a:lstStyle/>
          <a:p>
            <a:fld id="{701BEA53-6C96-FD4A-A5FB-ABC624E9D9AC}" type="slidenum">
              <a:rPr lang="en-US" smtClean="0"/>
              <a:t>‹#›</a:t>
            </a:fld>
            <a:endParaRPr lang="en-US"/>
          </a:p>
        </p:txBody>
      </p:sp>
    </p:spTree>
    <p:extLst>
      <p:ext uri="{BB962C8B-B14F-4D97-AF65-F5344CB8AC3E}">
        <p14:creationId xmlns:p14="http://schemas.microsoft.com/office/powerpoint/2010/main" val="1483209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70BB65-9FD3-3373-DCD1-8B0D7F2BDA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C7E5A8-C3BF-3146-7ED5-E4A996928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470602-76BC-804B-2E63-443B03ED94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9157D1-6FD6-D042-9C43-36DF7398161A}" type="datetimeFigureOut">
              <a:rPr lang="en-US" smtClean="0"/>
              <a:t>8/21/25</a:t>
            </a:fld>
            <a:endParaRPr lang="en-US"/>
          </a:p>
        </p:txBody>
      </p:sp>
      <p:sp>
        <p:nvSpPr>
          <p:cNvPr id="5" name="Footer Placeholder 4">
            <a:extLst>
              <a:ext uri="{FF2B5EF4-FFF2-40B4-BE49-F238E27FC236}">
                <a16:creationId xmlns:a16="http://schemas.microsoft.com/office/drawing/2014/main" id="{65FA0865-AFCA-56DD-BF34-DA8D80E8A9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0580A66-2F25-B5E7-7E11-6E83CE2751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01BEA53-6C96-FD4A-A5FB-ABC624E9D9AC}" type="slidenum">
              <a:rPr lang="en-US" smtClean="0"/>
              <a:t>‹#›</a:t>
            </a:fld>
            <a:endParaRPr lang="en-US"/>
          </a:p>
        </p:txBody>
      </p:sp>
    </p:spTree>
    <p:extLst>
      <p:ext uri="{BB962C8B-B14F-4D97-AF65-F5344CB8AC3E}">
        <p14:creationId xmlns:p14="http://schemas.microsoft.com/office/powerpoint/2010/main" val="3435399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manifold.open.umn.edu/projects/access-and-accessibility-in-the-art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312D3-9FD3-EE93-525F-1F84FD73A4F3}"/>
              </a:ext>
            </a:extLst>
          </p:cNvPr>
          <p:cNvSpPr>
            <a:spLocks noGrp="1"/>
          </p:cNvSpPr>
          <p:nvPr>
            <p:ph type="ctrTitle"/>
          </p:nvPr>
        </p:nvSpPr>
        <p:spPr/>
        <p:txBody>
          <a:bodyPr>
            <a:normAutofit fontScale="90000"/>
          </a:bodyPr>
          <a:lstStyle/>
          <a:p>
            <a:r>
              <a:rPr lang="en-US" dirty="0"/>
              <a:t>Crafting Accessibility: Think Tank for Open Educational Resources in the Arts</a:t>
            </a:r>
          </a:p>
        </p:txBody>
      </p:sp>
      <p:sp>
        <p:nvSpPr>
          <p:cNvPr id="3" name="Subtitle 2">
            <a:extLst>
              <a:ext uri="{FF2B5EF4-FFF2-40B4-BE49-F238E27FC236}">
                <a16:creationId xmlns:a16="http://schemas.microsoft.com/office/drawing/2014/main" id="{BA4506E3-E023-8027-3279-AB8C1489685B}"/>
              </a:ext>
            </a:extLst>
          </p:cNvPr>
          <p:cNvSpPr>
            <a:spLocks noGrp="1"/>
          </p:cNvSpPr>
          <p:nvPr>
            <p:ph type="subTitle" idx="1"/>
          </p:nvPr>
        </p:nvSpPr>
        <p:spPr>
          <a:xfrm>
            <a:off x="605642" y="3859481"/>
            <a:ext cx="11044052" cy="748145"/>
          </a:xfrm>
        </p:spPr>
        <p:txBody>
          <a:bodyPr>
            <a:normAutofit fontScale="92500" lnSpcReduction="20000"/>
          </a:bodyPr>
          <a:lstStyle/>
          <a:p>
            <a:r>
              <a:rPr lang="en-US" dirty="0"/>
              <a:t>Dr. Winter Phong, Assistant Professor of Arts Administration, University of Kentucky</a:t>
            </a:r>
          </a:p>
          <a:p>
            <a:r>
              <a:rPr lang="en-US" dirty="0"/>
              <a:t>Stephen Krueger, Affordable Course Content Librarian, University of Kentucky</a:t>
            </a:r>
          </a:p>
        </p:txBody>
      </p:sp>
      <p:pic>
        <p:nvPicPr>
          <p:cNvPr id="5" name="Picture 4" descr="University of Kentucky's College of Fine Arts' Department of Arts Administration Logo">
            <a:extLst>
              <a:ext uri="{FF2B5EF4-FFF2-40B4-BE49-F238E27FC236}">
                <a16:creationId xmlns:a16="http://schemas.microsoft.com/office/drawing/2014/main" id="{7FACF3D6-DED9-0FF0-49A7-3438E2A3D47C}"/>
              </a:ext>
            </a:extLst>
          </p:cNvPr>
          <p:cNvPicPr>
            <a:picLocks noChangeAspect="1"/>
          </p:cNvPicPr>
          <p:nvPr/>
        </p:nvPicPr>
        <p:blipFill>
          <a:blip r:embed="rId2"/>
          <a:stretch>
            <a:fillRect/>
          </a:stretch>
        </p:blipFill>
        <p:spPr>
          <a:xfrm>
            <a:off x="605642" y="5196293"/>
            <a:ext cx="3177426" cy="1093868"/>
          </a:xfrm>
          <a:prstGeom prst="rect">
            <a:avLst/>
          </a:prstGeom>
        </p:spPr>
      </p:pic>
      <p:pic>
        <p:nvPicPr>
          <p:cNvPr id="7" name="Picture 6" descr="A black circle with white text, Make Art Happen, Department of Arts Administration motto at the University of Kentucky">
            <a:extLst>
              <a:ext uri="{FF2B5EF4-FFF2-40B4-BE49-F238E27FC236}">
                <a16:creationId xmlns:a16="http://schemas.microsoft.com/office/drawing/2014/main" id="{43B874CC-59EA-E936-3106-1060F029FD5B}"/>
              </a:ext>
            </a:extLst>
          </p:cNvPr>
          <p:cNvPicPr>
            <a:picLocks noChangeAspect="1"/>
          </p:cNvPicPr>
          <p:nvPr/>
        </p:nvPicPr>
        <p:blipFill>
          <a:blip r:embed="rId3"/>
          <a:stretch>
            <a:fillRect/>
          </a:stretch>
        </p:blipFill>
        <p:spPr>
          <a:xfrm>
            <a:off x="5416468" y="5032027"/>
            <a:ext cx="1422400" cy="1422400"/>
          </a:xfrm>
          <a:prstGeom prst="rect">
            <a:avLst/>
          </a:prstGeom>
        </p:spPr>
      </p:pic>
      <p:pic>
        <p:nvPicPr>
          <p:cNvPr id="9" name="Picture 8" descr="Black and white logo for University of Kentucky Libraries.">
            <a:extLst>
              <a:ext uri="{FF2B5EF4-FFF2-40B4-BE49-F238E27FC236}">
                <a16:creationId xmlns:a16="http://schemas.microsoft.com/office/drawing/2014/main" id="{13D859E8-C872-9536-45D3-A774DA1D688C}"/>
              </a:ext>
            </a:extLst>
          </p:cNvPr>
          <p:cNvPicPr>
            <a:picLocks noChangeAspect="1"/>
          </p:cNvPicPr>
          <p:nvPr/>
        </p:nvPicPr>
        <p:blipFill>
          <a:blip r:embed="rId4">
            <a:alphaModFix/>
            <a:duotone>
              <a:prstClr val="black"/>
              <a:schemeClr val="tx1">
                <a:tint val="45000"/>
                <a:satMod val="400000"/>
              </a:schemeClr>
            </a:duotone>
            <a:extLst>
              <a:ext uri="{BEBA8EAE-BF5A-486C-A8C5-ECC9F3942E4B}">
                <a14:imgProps xmlns:a14="http://schemas.microsoft.com/office/drawing/2010/main">
                  <a14:imgLayer r:embed="rId5">
                    <a14:imgEffect>
                      <a14:artisticGlowEdges/>
                    </a14:imgEffect>
                    <a14:imgEffect>
                      <a14:colorTemperature colorTemp="11200"/>
                    </a14:imgEffect>
                  </a14:imgLayer>
                </a14:imgProps>
              </a:ext>
            </a:extLst>
          </a:blip>
          <a:stretch>
            <a:fillRect/>
          </a:stretch>
        </p:blipFill>
        <p:spPr>
          <a:xfrm>
            <a:off x="8213600" y="5319829"/>
            <a:ext cx="3185658" cy="1078688"/>
          </a:xfrm>
          <a:prstGeom prst="rect">
            <a:avLst/>
          </a:prstGeom>
        </p:spPr>
      </p:pic>
    </p:spTree>
    <p:extLst>
      <p:ext uri="{BB962C8B-B14F-4D97-AF65-F5344CB8AC3E}">
        <p14:creationId xmlns:p14="http://schemas.microsoft.com/office/powerpoint/2010/main" val="2040365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6D218-AC99-29ED-5E3F-971E220429F6}"/>
              </a:ext>
            </a:extLst>
          </p:cNvPr>
          <p:cNvSpPr>
            <a:spLocks noGrp="1"/>
          </p:cNvSpPr>
          <p:nvPr>
            <p:ph type="title"/>
          </p:nvPr>
        </p:nvSpPr>
        <p:spPr/>
        <p:txBody>
          <a:bodyPr/>
          <a:lstStyle/>
          <a:p>
            <a:r>
              <a:rPr lang="en-US" dirty="0"/>
              <a:t>House Keeping Points</a:t>
            </a:r>
          </a:p>
        </p:txBody>
      </p:sp>
      <p:sp>
        <p:nvSpPr>
          <p:cNvPr id="3" name="Content Placeholder 2">
            <a:extLst>
              <a:ext uri="{FF2B5EF4-FFF2-40B4-BE49-F238E27FC236}">
                <a16:creationId xmlns:a16="http://schemas.microsoft.com/office/drawing/2014/main" id="{296449C2-3797-CA1B-6654-18A677C34DB1}"/>
              </a:ext>
            </a:extLst>
          </p:cNvPr>
          <p:cNvSpPr>
            <a:spLocks noGrp="1"/>
          </p:cNvSpPr>
          <p:nvPr>
            <p:ph idx="1"/>
          </p:nvPr>
        </p:nvSpPr>
        <p:spPr/>
        <p:txBody>
          <a:bodyPr>
            <a:normAutofit lnSpcReduction="10000"/>
          </a:bodyPr>
          <a:lstStyle/>
          <a:p>
            <a:r>
              <a:rPr lang="en-US" dirty="0"/>
              <a:t>I am going to collect all materials at the end of the session to share with participants. </a:t>
            </a:r>
          </a:p>
          <a:p>
            <a:pPr lvl="1"/>
            <a:r>
              <a:rPr lang="en-US" dirty="0"/>
              <a:t>Feel free to opening identify your work from this session, but folx may remain anonymous if that is their choosing.</a:t>
            </a:r>
          </a:p>
          <a:p>
            <a:r>
              <a:rPr lang="en-US" dirty="0"/>
              <a:t>Though I am a teacher and collecting session materials, there is no expectation that you engage in this activity like a student, we are all equal collaborators, and this activity is meant to inspire.</a:t>
            </a:r>
          </a:p>
          <a:p>
            <a:r>
              <a:rPr lang="en-US" dirty="0"/>
              <a:t>Civility and communication is key. This series of activities is meant to excite and inspire, which can sometimes create conflict. Feel free to note when you encounter tension or disagreement. These points may even help to inform the challenges we face. </a:t>
            </a:r>
          </a:p>
        </p:txBody>
      </p:sp>
    </p:spTree>
    <p:extLst>
      <p:ext uri="{BB962C8B-B14F-4D97-AF65-F5344CB8AC3E}">
        <p14:creationId xmlns:p14="http://schemas.microsoft.com/office/powerpoint/2010/main" val="1811158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81DBE-623E-8F1B-CB4A-255CA1465E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A1A744-FE36-0366-6F11-B1D2666FAFF5}"/>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349DD9F9-23B6-FA46-1326-037547EA75D1}"/>
              </a:ext>
            </a:extLst>
          </p:cNvPr>
          <p:cNvSpPr>
            <a:spLocks noGrp="1"/>
          </p:cNvSpPr>
          <p:nvPr>
            <p:ph idx="1"/>
          </p:nvPr>
        </p:nvSpPr>
        <p:spPr>
          <a:xfrm>
            <a:off x="838200" y="2941983"/>
            <a:ext cx="10515600" cy="3234980"/>
          </a:xfrm>
        </p:spPr>
        <p:txBody>
          <a:bodyPr/>
          <a:lstStyle/>
          <a:p>
            <a:r>
              <a:rPr lang="en-US" b="1" i="1" dirty="0"/>
              <a:t>Step 1 – Share the Sticky Ideas</a:t>
            </a:r>
            <a:endParaRPr lang="en-US" b="1" dirty="0"/>
          </a:p>
          <a:p>
            <a:pPr lvl="1"/>
            <a:r>
              <a:rPr lang="en-US" dirty="0"/>
              <a:t>Each person at your table should share their sticky takeaway from LEAD.</a:t>
            </a:r>
          </a:p>
          <a:p>
            <a:endParaRPr lang="en-US" dirty="0"/>
          </a:p>
        </p:txBody>
      </p:sp>
    </p:spTree>
    <p:extLst>
      <p:ext uri="{BB962C8B-B14F-4D97-AF65-F5344CB8AC3E}">
        <p14:creationId xmlns:p14="http://schemas.microsoft.com/office/powerpoint/2010/main" val="2857926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E5738-0B56-8C36-F65D-2C19BA0E1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10B12-6C4F-4486-2D83-5BB8DAAC9017}"/>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F6BBEABD-4C1C-B53B-75BD-4F5352D0AA1D}"/>
              </a:ext>
            </a:extLst>
          </p:cNvPr>
          <p:cNvSpPr>
            <a:spLocks noGrp="1"/>
          </p:cNvSpPr>
          <p:nvPr>
            <p:ph idx="1"/>
          </p:nvPr>
        </p:nvSpPr>
        <p:spPr>
          <a:xfrm>
            <a:off x="838200" y="2141537"/>
            <a:ext cx="10515600" cy="4351338"/>
          </a:xfrm>
        </p:spPr>
        <p:txBody>
          <a:bodyPr/>
          <a:lstStyle/>
          <a:p>
            <a:r>
              <a:rPr lang="en-US" b="1" i="1" dirty="0"/>
              <a:t>Step 2 – Select or Combine</a:t>
            </a:r>
            <a:endParaRPr lang="en-US" b="1" dirty="0"/>
          </a:p>
          <a:p>
            <a:pPr lvl="1"/>
            <a:r>
              <a:rPr lang="en-US" dirty="0"/>
              <a:t>As a group, work together to select, combine, or develop a cohesive idea. The development of a single idea will help to work through this session’s activity. The selection of a shared idea is not the relinquishing of any of the other ideas. These ideas can be picked up and worked on following LEAD. </a:t>
            </a:r>
          </a:p>
          <a:p>
            <a:pPr lvl="1"/>
            <a:r>
              <a:rPr lang="en-US" dirty="0"/>
              <a:t>ACTION ITEM: Craft a single, shared idea to work from. This is the “what” of your OER. Place the selected idea on the large paper provided. This will be your theme or need identified.</a:t>
            </a:r>
          </a:p>
          <a:p>
            <a:endParaRPr lang="en-US" dirty="0"/>
          </a:p>
        </p:txBody>
      </p:sp>
    </p:spTree>
    <p:extLst>
      <p:ext uri="{BB962C8B-B14F-4D97-AF65-F5344CB8AC3E}">
        <p14:creationId xmlns:p14="http://schemas.microsoft.com/office/powerpoint/2010/main" val="2408475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39E1A-0104-02F6-1408-A2C4CC823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13156-06E3-FEEB-8CFC-ACBA226EE6BA}"/>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475E3A13-C5B9-0802-DB65-62CE5238BEEC}"/>
              </a:ext>
            </a:extLst>
          </p:cNvPr>
          <p:cNvSpPr>
            <a:spLocks noGrp="1"/>
          </p:cNvSpPr>
          <p:nvPr>
            <p:ph idx="1"/>
          </p:nvPr>
        </p:nvSpPr>
        <p:spPr>
          <a:xfrm>
            <a:off x="838200" y="2266121"/>
            <a:ext cx="10515600" cy="3910841"/>
          </a:xfrm>
        </p:spPr>
        <p:txBody>
          <a:bodyPr/>
          <a:lstStyle/>
          <a:p>
            <a:r>
              <a:rPr lang="en-US" b="1" i="1" dirty="0"/>
              <a:t>Step 3 – Purpose</a:t>
            </a:r>
            <a:endParaRPr lang="en-US" b="1" dirty="0"/>
          </a:p>
          <a:p>
            <a:pPr lvl="1"/>
            <a:r>
              <a:rPr lang="en-US" dirty="0"/>
              <a:t>Clarify the need; what barrier, need, topic, or opportunity does this idea connect to? What about this sticky idea resonated with you? How does that relate to you, your community or organization? </a:t>
            </a:r>
          </a:p>
          <a:p>
            <a:pPr lvl="1"/>
            <a:r>
              <a:rPr lang="en-US" dirty="0"/>
              <a:t>Consider the power to change. How would investing in this idea make a difference to you, your community or organization?</a:t>
            </a:r>
          </a:p>
          <a:p>
            <a:pPr lvl="1"/>
            <a:r>
              <a:rPr lang="en-US" dirty="0"/>
              <a:t>ACTION ITEM: Draft the purpose of your OER, include on your paper. This is the “why” of your OER. </a:t>
            </a:r>
          </a:p>
          <a:p>
            <a:endParaRPr lang="en-US" dirty="0"/>
          </a:p>
        </p:txBody>
      </p:sp>
    </p:spTree>
    <p:extLst>
      <p:ext uri="{BB962C8B-B14F-4D97-AF65-F5344CB8AC3E}">
        <p14:creationId xmlns:p14="http://schemas.microsoft.com/office/powerpoint/2010/main" val="126139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B13CA-A867-BF2F-D39E-20D25CE0D2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8A2E1-DD3A-E6AC-002B-3972996B0DF2}"/>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67CC8AA3-F141-8392-525F-4A68F8124401}"/>
              </a:ext>
            </a:extLst>
          </p:cNvPr>
          <p:cNvSpPr>
            <a:spLocks noGrp="1"/>
          </p:cNvSpPr>
          <p:nvPr>
            <p:ph idx="1"/>
          </p:nvPr>
        </p:nvSpPr>
        <p:spPr/>
        <p:txBody>
          <a:bodyPr>
            <a:normAutofit/>
          </a:bodyPr>
          <a:lstStyle/>
          <a:p>
            <a:r>
              <a:rPr lang="en-US" b="1" i="1" dirty="0"/>
              <a:t>Step 4 – OER Format and Media</a:t>
            </a:r>
            <a:endParaRPr lang="en-US" b="1" dirty="0"/>
          </a:p>
          <a:p>
            <a:pPr lvl="1"/>
            <a:r>
              <a:rPr lang="en-US" dirty="0"/>
              <a:t>Consider how this might live as an OER?</a:t>
            </a:r>
          </a:p>
          <a:p>
            <a:pPr lvl="1"/>
            <a:r>
              <a:rPr lang="en-US" dirty="0"/>
              <a:t>Select one or two formats (what you create) and media (how it lives) that would be suitable to capture and share your idea and purpose.</a:t>
            </a:r>
          </a:p>
          <a:p>
            <a:pPr lvl="1"/>
            <a:r>
              <a:rPr lang="en-US" dirty="0"/>
              <a:t>ACTION ITEM: Draft two or more format and media combinations that would support your idea and purpose. Identify why this pairing is appropriate, include who would be the audience/user, how it would help, and why it is a good fit.</a:t>
            </a:r>
          </a:p>
          <a:p>
            <a:pPr lvl="1"/>
            <a:r>
              <a:rPr lang="en-US" dirty="0"/>
              <a:t>ACTION ITEM: Identify the ideal starter resource for your OER and develop or describe a concrete piece of content to include. This might be a checklist item, a story, a template line, etc. Include additional pieces if time permits.</a:t>
            </a:r>
          </a:p>
          <a:p>
            <a:endParaRPr lang="en-US" dirty="0"/>
          </a:p>
        </p:txBody>
      </p:sp>
    </p:spTree>
    <p:extLst>
      <p:ext uri="{BB962C8B-B14F-4D97-AF65-F5344CB8AC3E}">
        <p14:creationId xmlns:p14="http://schemas.microsoft.com/office/powerpoint/2010/main" val="3442281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66EE1-7BE9-46C5-E2AA-C1828E08AEAE}"/>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6C22DB25-C6CC-FACD-4851-6E6E6A5F182B}"/>
              </a:ext>
            </a:extLst>
          </p:cNvPr>
          <p:cNvSpPr>
            <a:spLocks noGrp="1"/>
          </p:cNvSpPr>
          <p:nvPr>
            <p:ph idx="1"/>
          </p:nvPr>
        </p:nvSpPr>
        <p:spPr>
          <a:xfrm>
            <a:off x="838200" y="2467941"/>
            <a:ext cx="10515600" cy="4351338"/>
          </a:xfrm>
        </p:spPr>
        <p:txBody>
          <a:bodyPr/>
          <a:lstStyle/>
          <a:p>
            <a:r>
              <a:rPr lang="en-US" b="1" i="1" dirty="0"/>
              <a:t>Step 5 - Reflect</a:t>
            </a:r>
            <a:endParaRPr lang="en-US" sz="2400" b="1" dirty="0"/>
          </a:p>
          <a:p>
            <a:pPr lvl="1"/>
            <a:r>
              <a:rPr lang="en-US" sz="2800" dirty="0"/>
              <a:t>As a group r</a:t>
            </a:r>
            <a:r>
              <a:rPr lang="en-US" dirty="0"/>
              <a:t>eflect on this OER development using guiding principles</a:t>
            </a:r>
            <a:endParaRPr lang="en-US" sz="2000" dirty="0"/>
          </a:p>
          <a:p>
            <a:pPr lvl="2"/>
            <a:r>
              <a:rPr lang="en-US" dirty="0"/>
              <a:t>Collaborative → Who should be part of building this?</a:t>
            </a:r>
            <a:endParaRPr lang="en-US" sz="1600" dirty="0"/>
          </a:p>
          <a:p>
            <a:pPr lvl="2"/>
            <a:r>
              <a:rPr lang="en-US" dirty="0"/>
              <a:t>Accessible → Is the format usable for diverse audiences?</a:t>
            </a:r>
            <a:endParaRPr lang="en-US" sz="1600" dirty="0"/>
          </a:p>
          <a:p>
            <a:pPr lvl="2"/>
            <a:r>
              <a:rPr lang="en-US" dirty="0"/>
              <a:t>Storytelling &amp; Values → What voices or values should guide the content?</a:t>
            </a:r>
            <a:endParaRPr lang="en-US" sz="1600" dirty="0"/>
          </a:p>
          <a:p>
            <a:pPr lvl="2"/>
            <a:r>
              <a:rPr lang="en-US" dirty="0"/>
              <a:t>Iterative &amp; Renewable → How can this resource be revisited, updated, or expanded later?</a:t>
            </a:r>
            <a:endParaRPr lang="en-US" sz="1600" dirty="0"/>
          </a:p>
          <a:p>
            <a:endParaRPr lang="en-US" dirty="0"/>
          </a:p>
        </p:txBody>
      </p:sp>
    </p:spTree>
    <p:extLst>
      <p:ext uri="{BB962C8B-B14F-4D97-AF65-F5344CB8AC3E}">
        <p14:creationId xmlns:p14="http://schemas.microsoft.com/office/powerpoint/2010/main" val="2718603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09463-6660-B4F1-31CB-64AA705D0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820C56-225F-85F9-B920-844DC892148D}"/>
              </a:ext>
            </a:extLst>
          </p:cNvPr>
          <p:cNvSpPr>
            <a:spLocks noGrp="1"/>
          </p:cNvSpPr>
          <p:nvPr>
            <p:ph type="title"/>
          </p:nvPr>
        </p:nvSpPr>
        <p:spPr/>
        <p:txBody>
          <a:bodyPr/>
          <a:lstStyle/>
          <a:p>
            <a:r>
              <a:rPr lang="en-US" dirty="0"/>
              <a:t>Group Activity</a:t>
            </a:r>
          </a:p>
        </p:txBody>
      </p:sp>
      <p:sp>
        <p:nvSpPr>
          <p:cNvPr id="3" name="Content Placeholder 2">
            <a:extLst>
              <a:ext uri="{FF2B5EF4-FFF2-40B4-BE49-F238E27FC236}">
                <a16:creationId xmlns:a16="http://schemas.microsoft.com/office/drawing/2014/main" id="{987C9D69-2759-F0F7-14FE-87FE8D9B673E}"/>
              </a:ext>
            </a:extLst>
          </p:cNvPr>
          <p:cNvSpPr>
            <a:spLocks noGrp="1"/>
          </p:cNvSpPr>
          <p:nvPr>
            <p:ph idx="1"/>
          </p:nvPr>
        </p:nvSpPr>
        <p:spPr>
          <a:xfrm>
            <a:off x="838200" y="2467941"/>
            <a:ext cx="10515600" cy="1686616"/>
          </a:xfrm>
        </p:spPr>
        <p:txBody>
          <a:bodyPr/>
          <a:lstStyle/>
          <a:p>
            <a:pPr algn="ctr"/>
            <a:r>
              <a:rPr lang="en-US" sz="3600" b="1" i="1" dirty="0"/>
              <a:t>Step 5.2 - Reflect</a:t>
            </a:r>
            <a:endParaRPr lang="en-US" sz="3200" b="1" dirty="0"/>
          </a:p>
          <a:p>
            <a:pPr marL="0" indent="0" algn="ctr">
              <a:buNone/>
            </a:pPr>
            <a:endParaRPr lang="en-US" dirty="0"/>
          </a:p>
        </p:txBody>
      </p:sp>
    </p:spTree>
    <p:extLst>
      <p:ext uri="{BB962C8B-B14F-4D97-AF65-F5344CB8AC3E}">
        <p14:creationId xmlns:p14="http://schemas.microsoft.com/office/powerpoint/2010/main" val="3235332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00867-4120-CBA8-399F-384B1493FF43}"/>
              </a:ext>
            </a:extLst>
          </p:cNvPr>
          <p:cNvSpPr>
            <a:spLocks noGrp="1"/>
          </p:cNvSpPr>
          <p:nvPr>
            <p:ph type="title"/>
          </p:nvPr>
        </p:nvSpPr>
        <p:spPr/>
        <p:txBody>
          <a:bodyPr/>
          <a:lstStyle/>
          <a:p>
            <a:r>
              <a:rPr lang="en-US" dirty="0"/>
              <a:t>OER Development Resources</a:t>
            </a:r>
          </a:p>
        </p:txBody>
      </p:sp>
      <p:sp>
        <p:nvSpPr>
          <p:cNvPr id="3" name="Content Placeholder 2">
            <a:extLst>
              <a:ext uri="{FF2B5EF4-FFF2-40B4-BE49-F238E27FC236}">
                <a16:creationId xmlns:a16="http://schemas.microsoft.com/office/drawing/2014/main" id="{966CD1F6-F124-B544-6BC8-66EECEC64DB1}"/>
              </a:ext>
            </a:extLst>
          </p:cNvPr>
          <p:cNvSpPr>
            <a:spLocks noGrp="1"/>
          </p:cNvSpPr>
          <p:nvPr>
            <p:ph idx="1"/>
          </p:nvPr>
        </p:nvSpPr>
        <p:spPr/>
        <p:txBody>
          <a:bodyPr/>
          <a:lstStyle/>
          <a:p>
            <a:pPr marL="0" indent="0">
              <a:buNone/>
            </a:pPr>
            <a:r>
              <a:rPr lang="en-US" dirty="0"/>
              <a:t>Found on Manifold, a popular open resource sharing site, Stephen has gathered three collections to share further details on OER development and publishing. The collections are copyright, open education, and open access images.</a:t>
            </a:r>
          </a:p>
          <a:p>
            <a:pPr marL="0" indent="0">
              <a:buNone/>
            </a:pPr>
            <a:endParaRPr lang="en-US" dirty="0">
              <a:hlinkClick r:id="rId2"/>
            </a:endParaRPr>
          </a:p>
          <a:p>
            <a:pPr marL="0" indent="0">
              <a:buNone/>
            </a:pPr>
            <a:r>
              <a:rPr lang="en-US" dirty="0">
                <a:hlinkClick r:id="rId2"/>
              </a:rPr>
              <a:t>https://manifold.open.umn.edu/projects/access-and-accessibility-in-the-arts</a:t>
            </a:r>
            <a:endParaRPr lang="en-US" dirty="0"/>
          </a:p>
          <a:p>
            <a:endParaRPr lang="en-US" dirty="0"/>
          </a:p>
          <a:p>
            <a:pPr marL="0" indent="0">
              <a:buNone/>
            </a:pPr>
            <a:endParaRPr lang="en-US" dirty="0"/>
          </a:p>
        </p:txBody>
      </p:sp>
    </p:spTree>
    <p:extLst>
      <p:ext uri="{BB962C8B-B14F-4D97-AF65-F5344CB8AC3E}">
        <p14:creationId xmlns:p14="http://schemas.microsoft.com/office/powerpoint/2010/main" val="34629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89BE6E-C53D-40DC-39F1-C115EB00EC21}"/>
              </a:ext>
            </a:extLst>
          </p:cNvPr>
          <p:cNvSpPr>
            <a:spLocks noGrp="1"/>
          </p:cNvSpPr>
          <p:nvPr>
            <p:ph type="title"/>
          </p:nvPr>
        </p:nvSpPr>
        <p:spPr/>
        <p:txBody>
          <a:bodyPr/>
          <a:lstStyle/>
          <a:p>
            <a:r>
              <a:rPr lang="en-US" dirty="0"/>
              <a:t>Session Coordinators</a:t>
            </a:r>
          </a:p>
        </p:txBody>
      </p:sp>
      <p:sp>
        <p:nvSpPr>
          <p:cNvPr id="5" name="Content Placeholder 4">
            <a:extLst>
              <a:ext uri="{FF2B5EF4-FFF2-40B4-BE49-F238E27FC236}">
                <a16:creationId xmlns:a16="http://schemas.microsoft.com/office/drawing/2014/main" id="{801F9C11-2D8F-8ECA-D38C-1852C8424DE4}"/>
              </a:ext>
            </a:extLst>
          </p:cNvPr>
          <p:cNvSpPr>
            <a:spLocks noGrp="1"/>
          </p:cNvSpPr>
          <p:nvPr>
            <p:ph idx="1"/>
          </p:nvPr>
        </p:nvSpPr>
        <p:spPr/>
        <p:txBody>
          <a:bodyPr>
            <a:normAutofit/>
          </a:bodyPr>
          <a:lstStyle/>
          <a:p>
            <a:pPr marL="0" indent="0">
              <a:buNone/>
            </a:pPr>
            <a:r>
              <a:rPr lang="en-US" dirty="0"/>
              <a:t>Stephen Krueger</a:t>
            </a:r>
          </a:p>
          <a:p>
            <a:pPr marL="0" indent="0">
              <a:buNone/>
            </a:pPr>
            <a:r>
              <a:rPr lang="en-US" dirty="0"/>
              <a:t>	Uses </a:t>
            </a:r>
            <a:r>
              <a:rPr lang="en-US" dirty="0" err="1"/>
              <a:t>ey</a:t>
            </a:r>
            <a:r>
              <a:rPr lang="en-US" dirty="0"/>
              <a:t>/</a:t>
            </a:r>
            <a:r>
              <a:rPr lang="en-US" dirty="0" err="1"/>
              <a:t>em</a:t>
            </a:r>
            <a:r>
              <a:rPr lang="en-US" dirty="0"/>
              <a:t> pronouns. Ey is the Affordable Course Content Librarian at the University of Kentucky. Ey supports the creation and adoption of open educational resources, manages the OER Grant Program, and works to address the cost barrier of course materials for students. Stephen’s other area of work focuses on trans and gender diverse inclusion; </a:t>
            </a:r>
            <a:r>
              <a:rPr lang="en-US" dirty="0" err="1"/>
              <a:t>ey</a:t>
            </a:r>
            <a:r>
              <a:rPr lang="en-US" dirty="0"/>
              <a:t> is the author of Supporting Trans People in Libraries (2019) and co-editor of Trans and Gender Diverse Voices in Libraries (2023)</a:t>
            </a:r>
          </a:p>
        </p:txBody>
      </p:sp>
    </p:spTree>
    <p:extLst>
      <p:ext uri="{BB962C8B-B14F-4D97-AF65-F5344CB8AC3E}">
        <p14:creationId xmlns:p14="http://schemas.microsoft.com/office/powerpoint/2010/main" val="12116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C3A6B-E5C2-A8C8-3D08-899515EE60A0}"/>
              </a:ext>
            </a:extLst>
          </p:cNvPr>
          <p:cNvSpPr>
            <a:spLocks noGrp="1"/>
          </p:cNvSpPr>
          <p:nvPr>
            <p:ph type="title"/>
          </p:nvPr>
        </p:nvSpPr>
        <p:spPr/>
        <p:txBody>
          <a:bodyPr/>
          <a:lstStyle/>
          <a:p>
            <a:r>
              <a:rPr lang="en-US" dirty="0"/>
              <a:t>Session Coordinator and LEAD Presenter</a:t>
            </a:r>
          </a:p>
        </p:txBody>
      </p:sp>
      <p:sp>
        <p:nvSpPr>
          <p:cNvPr id="3" name="Content Placeholder 2">
            <a:extLst>
              <a:ext uri="{FF2B5EF4-FFF2-40B4-BE49-F238E27FC236}">
                <a16:creationId xmlns:a16="http://schemas.microsoft.com/office/drawing/2014/main" id="{1F9531C4-508D-F36F-8230-3BCDA383D1B8}"/>
              </a:ext>
            </a:extLst>
          </p:cNvPr>
          <p:cNvSpPr>
            <a:spLocks noGrp="1"/>
          </p:cNvSpPr>
          <p:nvPr>
            <p:ph idx="1"/>
          </p:nvPr>
        </p:nvSpPr>
        <p:spPr>
          <a:xfrm>
            <a:off x="838200" y="1690688"/>
            <a:ext cx="11168270" cy="5028164"/>
          </a:xfrm>
        </p:spPr>
        <p:txBody>
          <a:bodyPr>
            <a:noAutofit/>
          </a:bodyPr>
          <a:lstStyle/>
          <a:p>
            <a:pPr marL="0" indent="0">
              <a:buNone/>
            </a:pPr>
            <a:r>
              <a:rPr lang="en-US" dirty="0"/>
              <a:t>All pronouns welcome. An Assistant Professor of Arts Administration at the University of Kentucky, Dr. Phong’s work and research prioritize accessibility and sustainability. Dr. Phong has also served internationally in the Peace Corps in China, producing a performing arts festival including Chinese minority groups, and in Cambodia, through arts programming for children affected by trauma. At Oklahoma State University, leading a partnership reflecting on the 100th Anniversary of the Tulsa Race Massacre, Dr. Phong created an arts series to center Black stories and storytellers. Her ongoing work supports her disability community by expanding curriculum to include an Access and Accessibility course for undergraduate and graduate students, leading arts integration for the University of Kentucky Aphasia Lab, and research in areas of technology, financial management, and fundraising.</a:t>
            </a:r>
          </a:p>
        </p:txBody>
      </p:sp>
    </p:spTree>
    <p:extLst>
      <p:ext uri="{BB962C8B-B14F-4D97-AF65-F5344CB8AC3E}">
        <p14:creationId xmlns:p14="http://schemas.microsoft.com/office/powerpoint/2010/main" val="2610564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3052-DB42-D9FF-D465-E3ABC0AAD9DD}"/>
              </a:ext>
            </a:extLst>
          </p:cNvPr>
          <p:cNvSpPr>
            <a:spLocks noGrp="1"/>
          </p:cNvSpPr>
          <p:nvPr>
            <p:ph type="title"/>
          </p:nvPr>
        </p:nvSpPr>
        <p:spPr/>
        <p:txBody>
          <a:bodyPr/>
          <a:lstStyle/>
          <a:p>
            <a:r>
              <a:rPr lang="en-US" dirty="0"/>
              <a:t>Session Agenda</a:t>
            </a:r>
          </a:p>
        </p:txBody>
      </p:sp>
      <p:sp>
        <p:nvSpPr>
          <p:cNvPr id="3" name="Content Placeholder 2">
            <a:extLst>
              <a:ext uri="{FF2B5EF4-FFF2-40B4-BE49-F238E27FC236}">
                <a16:creationId xmlns:a16="http://schemas.microsoft.com/office/drawing/2014/main" id="{185B0C95-851F-78A9-D43B-DAB7F38B9C8C}"/>
              </a:ext>
            </a:extLst>
          </p:cNvPr>
          <p:cNvSpPr>
            <a:spLocks noGrp="1"/>
          </p:cNvSpPr>
          <p:nvPr>
            <p:ph idx="1"/>
          </p:nvPr>
        </p:nvSpPr>
        <p:spPr/>
        <p:txBody>
          <a:bodyPr>
            <a:normAutofit/>
          </a:bodyPr>
          <a:lstStyle/>
          <a:p>
            <a:r>
              <a:rPr lang="en-US" dirty="0"/>
              <a:t>Introduction</a:t>
            </a:r>
          </a:p>
          <a:p>
            <a:pPr lvl="1"/>
            <a:r>
              <a:rPr lang="en-US" dirty="0"/>
              <a:t>Session Framing</a:t>
            </a:r>
          </a:p>
          <a:p>
            <a:pPr lvl="2"/>
            <a:r>
              <a:rPr lang="en-US" dirty="0"/>
              <a:t>Individual Activity</a:t>
            </a:r>
          </a:p>
          <a:p>
            <a:pPr lvl="1"/>
            <a:r>
              <a:rPr lang="en-US" dirty="0"/>
              <a:t>What are Open Education Resources (OER)?</a:t>
            </a:r>
          </a:p>
          <a:p>
            <a:pPr lvl="1"/>
            <a:r>
              <a:rPr lang="en-US" dirty="0"/>
              <a:t>Why OER for Arts and Accessibility?</a:t>
            </a:r>
          </a:p>
          <a:p>
            <a:pPr lvl="1"/>
            <a:r>
              <a:rPr lang="en-US" dirty="0"/>
              <a:t>What Principles Should Guide This OER Process? </a:t>
            </a:r>
          </a:p>
          <a:p>
            <a:r>
              <a:rPr lang="en-US" dirty="0"/>
              <a:t>House Keeping Points</a:t>
            </a:r>
          </a:p>
          <a:p>
            <a:r>
              <a:rPr lang="en-US" dirty="0"/>
              <a:t>Think Tank</a:t>
            </a:r>
          </a:p>
          <a:p>
            <a:pPr lvl="1"/>
            <a:r>
              <a:rPr lang="en-US" dirty="0"/>
              <a:t>Group Activity</a:t>
            </a:r>
          </a:p>
          <a:p>
            <a:r>
              <a:rPr lang="en-US" dirty="0"/>
              <a:t>OER Development Resources</a:t>
            </a:r>
          </a:p>
        </p:txBody>
      </p:sp>
    </p:spTree>
    <p:extLst>
      <p:ext uri="{BB962C8B-B14F-4D97-AF65-F5344CB8AC3E}">
        <p14:creationId xmlns:p14="http://schemas.microsoft.com/office/powerpoint/2010/main" val="3835328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02360-2249-0560-561E-373F7ADE160A}"/>
              </a:ext>
            </a:extLst>
          </p:cNvPr>
          <p:cNvSpPr>
            <a:spLocks noGrp="1"/>
          </p:cNvSpPr>
          <p:nvPr>
            <p:ph type="title"/>
          </p:nvPr>
        </p:nvSpPr>
        <p:spPr/>
        <p:txBody>
          <a:bodyPr/>
          <a:lstStyle/>
          <a:p>
            <a:r>
              <a:rPr lang="en-US" dirty="0"/>
              <a:t>Session Framing</a:t>
            </a:r>
          </a:p>
        </p:txBody>
      </p:sp>
      <p:sp>
        <p:nvSpPr>
          <p:cNvPr id="3" name="Content Placeholder 2">
            <a:extLst>
              <a:ext uri="{FF2B5EF4-FFF2-40B4-BE49-F238E27FC236}">
                <a16:creationId xmlns:a16="http://schemas.microsoft.com/office/drawing/2014/main" id="{8FCC0F8C-175D-9985-005C-A99EC74B2F64}"/>
              </a:ext>
            </a:extLst>
          </p:cNvPr>
          <p:cNvSpPr>
            <a:spLocks noGrp="1"/>
          </p:cNvSpPr>
          <p:nvPr>
            <p:ph idx="1"/>
          </p:nvPr>
        </p:nvSpPr>
        <p:spPr/>
        <p:txBody>
          <a:bodyPr/>
          <a:lstStyle/>
          <a:p>
            <a:r>
              <a:rPr lang="en-US" dirty="0"/>
              <a:t>We have spent days at LEAD gathering ideas, stories, and practices</a:t>
            </a:r>
          </a:p>
          <a:p>
            <a:r>
              <a:rPr lang="en-US" dirty="0"/>
              <a:t>This session is about carrying that inspiration forward, not letting it end here</a:t>
            </a:r>
          </a:p>
          <a:p>
            <a:r>
              <a:rPr lang="en-US" dirty="0"/>
              <a:t>Together we will capture what matters most and explore how to shape it into something shareable, usable, and renewable</a:t>
            </a:r>
          </a:p>
        </p:txBody>
      </p:sp>
    </p:spTree>
    <p:extLst>
      <p:ext uri="{BB962C8B-B14F-4D97-AF65-F5344CB8AC3E}">
        <p14:creationId xmlns:p14="http://schemas.microsoft.com/office/powerpoint/2010/main" val="3888330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85951-2834-B0AD-9EE7-87422E01737D}"/>
              </a:ext>
            </a:extLst>
          </p:cNvPr>
          <p:cNvSpPr>
            <a:spLocks noGrp="1"/>
          </p:cNvSpPr>
          <p:nvPr>
            <p:ph type="title"/>
          </p:nvPr>
        </p:nvSpPr>
        <p:spPr/>
        <p:txBody>
          <a:bodyPr/>
          <a:lstStyle/>
          <a:p>
            <a:r>
              <a:rPr lang="en-US" dirty="0"/>
              <a:t>Individual Activity</a:t>
            </a:r>
          </a:p>
        </p:txBody>
      </p:sp>
      <p:sp>
        <p:nvSpPr>
          <p:cNvPr id="3" name="Content Placeholder 2">
            <a:extLst>
              <a:ext uri="{FF2B5EF4-FFF2-40B4-BE49-F238E27FC236}">
                <a16:creationId xmlns:a16="http://schemas.microsoft.com/office/drawing/2014/main" id="{1D117445-18A0-175C-6667-5D1D077B1142}"/>
              </a:ext>
            </a:extLst>
          </p:cNvPr>
          <p:cNvSpPr>
            <a:spLocks noGrp="1"/>
          </p:cNvSpPr>
          <p:nvPr>
            <p:ph idx="1"/>
          </p:nvPr>
        </p:nvSpPr>
        <p:spPr/>
        <p:txBody>
          <a:bodyPr>
            <a:normAutofit/>
          </a:bodyPr>
          <a:lstStyle/>
          <a:p>
            <a:r>
              <a:rPr lang="en-US" b="1" i="1" dirty="0"/>
              <a:t>Step 1 – Identify Access Topics</a:t>
            </a:r>
            <a:endParaRPr lang="en-US" b="1" dirty="0"/>
          </a:p>
          <a:p>
            <a:pPr lvl="1"/>
            <a:r>
              <a:rPr lang="en-US" dirty="0"/>
              <a:t>Write down </a:t>
            </a:r>
            <a:r>
              <a:rPr lang="en-US" b="1" dirty="0"/>
              <a:t>three key topics</a:t>
            </a:r>
            <a:r>
              <a:rPr lang="en-US" dirty="0"/>
              <a:t> that are central to access and accessibility in the arts. Don’t over think these, just write down the first three ideas that come to mind.</a:t>
            </a:r>
          </a:p>
          <a:p>
            <a:r>
              <a:rPr lang="en-US" b="1" i="1" dirty="0"/>
              <a:t>Step 2 – Challenges</a:t>
            </a:r>
            <a:endParaRPr lang="en-US" b="1" dirty="0"/>
          </a:p>
          <a:p>
            <a:pPr lvl="1"/>
            <a:r>
              <a:rPr lang="en-US" dirty="0"/>
              <a:t>Note </a:t>
            </a:r>
            <a:r>
              <a:rPr lang="en-US" b="1" dirty="0"/>
              <a:t>two major challenges</a:t>
            </a:r>
            <a:r>
              <a:rPr lang="en-US" dirty="0"/>
              <a:t> </a:t>
            </a:r>
            <a:r>
              <a:rPr lang="en-US" b="1" dirty="0"/>
              <a:t>or barriers</a:t>
            </a:r>
            <a:r>
              <a:rPr lang="en-US" dirty="0"/>
              <a:t> that arts and culture organizations face. These can be things you, your community, or your organization face or experience. </a:t>
            </a:r>
          </a:p>
          <a:p>
            <a:r>
              <a:rPr lang="en-US" b="1" i="1" dirty="0"/>
              <a:t>Step 3 – What’s Sticky?</a:t>
            </a:r>
            <a:endParaRPr lang="en-US" b="1" dirty="0"/>
          </a:p>
          <a:p>
            <a:pPr lvl="1"/>
            <a:r>
              <a:rPr lang="en-US" dirty="0"/>
              <a:t>From all you have gained and learned at LEAD, what is the one idea, practice, or resource you want to carry forward?</a:t>
            </a:r>
          </a:p>
          <a:p>
            <a:endParaRPr lang="en-US" dirty="0"/>
          </a:p>
        </p:txBody>
      </p:sp>
    </p:spTree>
    <p:extLst>
      <p:ext uri="{BB962C8B-B14F-4D97-AF65-F5344CB8AC3E}">
        <p14:creationId xmlns:p14="http://schemas.microsoft.com/office/powerpoint/2010/main" val="121819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55CF-DA35-B8D8-8027-22F77742C61B}"/>
              </a:ext>
            </a:extLst>
          </p:cNvPr>
          <p:cNvSpPr>
            <a:spLocks noGrp="1"/>
          </p:cNvSpPr>
          <p:nvPr>
            <p:ph type="title"/>
          </p:nvPr>
        </p:nvSpPr>
        <p:spPr/>
        <p:txBody>
          <a:bodyPr/>
          <a:lstStyle/>
          <a:p>
            <a:r>
              <a:rPr lang="en-US" dirty="0"/>
              <a:t>What are Open Education Resources (OER)?</a:t>
            </a:r>
          </a:p>
        </p:txBody>
      </p:sp>
      <p:sp>
        <p:nvSpPr>
          <p:cNvPr id="3" name="Content Placeholder 2">
            <a:extLst>
              <a:ext uri="{FF2B5EF4-FFF2-40B4-BE49-F238E27FC236}">
                <a16:creationId xmlns:a16="http://schemas.microsoft.com/office/drawing/2014/main" id="{11D53F8D-7A94-1360-1B7F-BD2AB3FE9757}"/>
              </a:ext>
            </a:extLst>
          </p:cNvPr>
          <p:cNvSpPr>
            <a:spLocks noGrp="1"/>
          </p:cNvSpPr>
          <p:nvPr>
            <p:ph idx="1"/>
          </p:nvPr>
        </p:nvSpPr>
        <p:spPr/>
        <p:txBody>
          <a:bodyPr/>
          <a:lstStyle/>
          <a:p>
            <a:r>
              <a:rPr lang="en-US" dirty="0"/>
              <a:t>Open Educational Resources are free to use, adapt, and share</a:t>
            </a:r>
          </a:p>
          <a:p>
            <a:r>
              <a:rPr lang="en-US" dirty="0"/>
              <a:t>They are more than textbooks and can take the form of checklists, guides, case studies, toolkits, or activities</a:t>
            </a:r>
          </a:p>
          <a:p>
            <a:r>
              <a:rPr lang="en-US" dirty="0"/>
              <a:t>They are created to be collaborative, accessible, and renewable</a:t>
            </a:r>
          </a:p>
        </p:txBody>
      </p:sp>
    </p:spTree>
    <p:extLst>
      <p:ext uri="{BB962C8B-B14F-4D97-AF65-F5344CB8AC3E}">
        <p14:creationId xmlns:p14="http://schemas.microsoft.com/office/powerpoint/2010/main" val="2469855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47E4E-113E-A214-A815-D62359625BC0}"/>
              </a:ext>
            </a:extLst>
          </p:cNvPr>
          <p:cNvSpPr>
            <a:spLocks noGrp="1"/>
          </p:cNvSpPr>
          <p:nvPr>
            <p:ph type="title"/>
          </p:nvPr>
        </p:nvSpPr>
        <p:spPr/>
        <p:txBody>
          <a:bodyPr/>
          <a:lstStyle/>
          <a:p>
            <a:r>
              <a:rPr lang="en-US" dirty="0"/>
              <a:t>Why OER for Arts and Accessibility?</a:t>
            </a:r>
          </a:p>
        </p:txBody>
      </p:sp>
      <p:sp>
        <p:nvSpPr>
          <p:cNvPr id="3" name="Content Placeholder 2">
            <a:extLst>
              <a:ext uri="{FF2B5EF4-FFF2-40B4-BE49-F238E27FC236}">
                <a16:creationId xmlns:a16="http://schemas.microsoft.com/office/drawing/2014/main" id="{A9A936A2-BF90-DB2B-323E-F8ADC40950AC}"/>
              </a:ext>
            </a:extLst>
          </p:cNvPr>
          <p:cNvSpPr>
            <a:spLocks noGrp="1"/>
          </p:cNvSpPr>
          <p:nvPr>
            <p:ph idx="1"/>
          </p:nvPr>
        </p:nvSpPr>
        <p:spPr/>
        <p:txBody>
          <a:bodyPr>
            <a:normAutofit/>
          </a:bodyPr>
          <a:lstStyle/>
          <a:p>
            <a:r>
              <a:rPr lang="en-US" dirty="0"/>
              <a:t>Captures practices and insights so they do not disappear after a workshop or performance</a:t>
            </a:r>
          </a:p>
          <a:p>
            <a:r>
              <a:rPr lang="en-US" dirty="0"/>
              <a:t>Reduces duplication of effort by sharing tools across organizations</a:t>
            </a:r>
          </a:p>
          <a:p>
            <a:r>
              <a:rPr lang="en-US" dirty="0"/>
              <a:t>Builds inclusion by embedding accessibility into resources from the start</a:t>
            </a:r>
          </a:p>
          <a:p>
            <a:r>
              <a:rPr lang="en-US" dirty="0"/>
              <a:t>Strengthens community by allowing collaboration and adaptation</a:t>
            </a:r>
          </a:p>
        </p:txBody>
      </p:sp>
    </p:spTree>
    <p:extLst>
      <p:ext uri="{BB962C8B-B14F-4D97-AF65-F5344CB8AC3E}">
        <p14:creationId xmlns:p14="http://schemas.microsoft.com/office/powerpoint/2010/main" val="3487279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AF9CC-A56C-AA37-0E16-F153E6E09365}"/>
              </a:ext>
            </a:extLst>
          </p:cNvPr>
          <p:cNvSpPr>
            <a:spLocks noGrp="1"/>
          </p:cNvSpPr>
          <p:nvPr>
            <p:ph type="title"/>
          </p:nvPr>
        </p:nvSpPr>
        <p:spPr/>
        <p:txBody>
          <a:bodyPr>
            <a:normAutofit/>
          </a:bodyPr>
          <a:lstStyle/>
          <a:p>
            <a:r>
              <a:rPr lang="en-US" dirty="0"/>
              <a:t>What Principles Should Guide This OER Process? </a:t>
            </a:r>
          </a:p>
        </p:txBody>
      </p:sp>
      <p:sp>
        <p:nvSpPr>
          <p:cNvPr id="3" name="Content Placeholder 2">
            <a:extLst>
              <a:ext uri="{FF2B5EF4-FFF2-40B4-BE49-F238E27FC236}">
                <a16:creationId xmlns:a16="http://schemas.microsoft.com/office/drawing/2014/main" id="{3B7B6475-09E6-1ED4-0CAF-0E24AAF47D90}"/>
              </a:ext>
            </a:extLst>
          </p:cNvPr>
          <p:cNvSpPr>
            <a:spLocks noGrp="1"/>
          </p:cNvSpPr>
          <p:nvPr>
            <p:ph idx="1"/>
          </p:nvPr>
        </p:nvSpPr>
        <p:spPr/>
        <p:txBody>
          <a:bodyPr>
            <a:normAutofit fontScale="92500" lnSpcReduction="20000"/>
          </a:bodyPr>
          <a:lstStyle/>
          <a:p>
            <a:pPr>
              <a:lnSpc>
                <a:spcPct val="100000"/>
              </a:lnSpc>
            </a:pPr>
            <a:r>
              <a:rPr lang="en-US" b="1" dirty="0"/>
              <a:t>Collaborative → </a:t>
            </a:r>
            <a:r>
              <a:rPr lang="en-US" dirty="0"/>
              <a:t>created with others, not in isolation</a:t>
            </a:r>
          </a:p>
          <a:p>
            <a:pPr lvl="1">
              <a:lnSpc>
                <a:spcPct val="100000"/>
              </a:lnSpc>
            </a:pPr>
            <a:r>
              <a:rPr lang="en-US" dirty="0"/>
              <a:t>Who should be part of building this?</a:t>
            </a:r>
          </a:p>
          <a:p>
            <a:pPr lvl="1">
              <a:lnSpc>
                <a:spcPct val="100000"/>
              </a:lnSpc>
            </a:pPr>
            <a:endParaRPr lang="en-US" dirty="0"/>
          </a:p>
          <a:p>
            <a:pPr>
              <a:lnSpc>
                <a:spcPct val="100000"/>
              </a:lnSpc>
            </a:pPr>
            <a:r>
              <a:rPr lang="en-US" b="1" dirty="0"/>
              <a:t>Accessible → </a:t>
            </a:r>
            <a:r>
              <a:rPr lang="en-US" dirty="0"/>
              <a:t>designed so all can use and benefit</a:t>
            </a:r>
          </a:p>
          <a:p>
            <a:pPr lvl="1">
              <a:lnSpc>
                <a:spcPct val="100000"/>
              </a:lnSpc>
            </a:pPr>
            <a:r>
              <a:rPr lang="en-US" dirty="0"/>
              <a:t>Is the format usable for diverse audiences?</a:t>
            </a:r>
          </a:p>
          <a:p>
            <a:pPr lvl="1">
              <a:lnSpc>
                <a:spcPct val="100000"/>
              </a:lnSpc>
            </a:pPr>
            <a:endParaRPr lang="en-US" dirty="0"/>
          </a:p>
          <a:p>
            <a:pPr>
              <a:lnSpc>
                <a:spcPct val="100000"/>
              </a:lnSpc>
            </a:pPr>
            <a:r>
              <a:rPr lang="en-US" b="1" dirty="0"/>
              <a:t>Storytelling and Values → </a:t>
            </a:r>
            <a:r>
              <a:rPr lang="en-US" dirty="0"/>
              <a:t>shaped by lived experience and values</a:t>
            </a:r>
          </a:p>
          <a:p>
            <a:pPr lvl="1">
              <a:lnSpc>
                <a:spcPct val="100000"/>
              </a:lnSpc>
            </a:pPr>
            <a:r>
              <a:rPr lang="en-US" dirty="0"/>
              <a:t>What voices or values should guide the content?</a:t>
            </a:r>
          </a:p>
          <a:p>
            <a:pPr lvl="1">
              <a:lnSpc>
                <a:spcPct val="100000"/>
              </a:lnSpc>
            </a:pPr>
            <a:endParaRPr lang="en-US" dirty="0"/>
          </a:p>
          <a:p>
            <a:pPr>
              <a:lnSpc>
                <a:spcPct val="100000"/>
              </a:lnSpc>
            </a:pPr>
            <a:r>
              <a:rPr lang="en-US" b="1" dirty="0"/>
              <a:t>Iterative and Renewable → </a:t>
            </a:r>
            <a:r>
              <a:rPr lang="en-US" dirty="0"/>
              <a:t>grows stronger through reuse and revision </a:t>
            </a:r>
          </a:p>
          <a:p>
            <a:pPr lvl="1">
              <a:lnSpc>
                <a:spcPct val="100000"/>
              </a:lnSpc>
            </a:pPr>
            <a:r>
              <a:rPr lang="en-US" dirty="0"/>
              <a:t>How can this resource be revisited, updated, or expanded later?</a:t>
            </a:r>
          </a:p>
        </p:txBody>
      </p:sp>
    </p:spTree>
    <p:extLst>
      <p:ext uri="{BB962C8B-B14F-4D97-AF65-F5344CB8AC3E}">
        <p14:creationId xmlns:p14="http://schemas.microsoft.com/office/powerpoint/2010/main" val="3098372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231</TotalTime>
  <Words>2118</Words>
  <Application>Microsoft Macintosh PowerPoint</Application>
  <PresentationFormat>Widescreen</PresentationFormat>
  <Paragraphs>124</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Crafting Accessibility: Think Tank for Open Educational Resources in the Arts</vt:lpstr>
      <vt:lpstr>Session Coordinators</vt:lpstr>
      <vt:lpstr>Session Coordinator and LEAD Presenter</vt:lpstr>
      <vt:lpstr>Session Agenda</vt:lpstr>
      <vt:lpstr>Session Framing</vt:lpstr>
      <vt:lpstr>Individual Activity</vt:lpstr>
      <vt:lpstr>What are Open Education Resources (OER)?</vt:lpstr>
      <vt:lpstr>Why OER for Arts and Accessibility?</vt:lpstr>
      <vt:lpstr>What Principles Should Guide This OER Process? </vt:lpstr>
      <vt:lpstr>House Keeping Points</vt:lpstr>
      <vt:lpstr>Group Activity</vt:lpstr>
      <vt:lpstr>Group Activity</vt:lpstr>
      <vt:lpstr>Group Activity</vt:lpstr>
      <vt:lpstr>Group Activity</vt:lpstr>
      <vt:lpstr>Group Activity</vt:lpstr>
      <vt:lpstr>Group Activity</vt:lpstr>
      <vt:lpstr>OER Development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Phong, Rose Winter</dc:creator>
  <cp:lastModifiedBy>Phong, Rose Winter</cp:lastModifiedBy>
  <cp:revision>2</cp:revision>
  <dcterms:created xsi:type="dcterms:W3CDTF">2025-08-22T03:02:11Z</dcterms:created>
  <dcterms:modified xsi:type="dcterms:W3CDTF">2025-08-22T06:53:19Z</dcterms:modified>
</cp:coreProperties>
</file>