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375" r:id="rId3"/>
    <p:sldId id="374" r:id="rId4"/>
    <p:sldId id="359" r:id="rId5"/>
    <p:sldId id="363" r:id="rId6"/>
    <p:sldId id="362" r:id="rId7"/>
    <p:sldId id="360" r:id="rId8"/>
    <p:sldId id="365" r:id="rId9"/>
    <p:sldId id="364" r:id="rId10"/>
    <p:sldId id="372" r:id="rId11"/>
    <p:sldId id="376" r:id="rId12"/>
    <p:sldId id="377" r:id="rId13"/>
  </p:sldIdLst>
  <p:sldSz cx="12192000" cy="6858000"/>
  <p:notesSz cx="70866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8319D-248A-4D48-B68C-4CFB2D86AEA9}" v="15" dt="2021-09-02T18:41:56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8EDBB-F094-4EFB-8553-D7014DC38C3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B3F7BA-16AD-4399-883C-C0F8C9A743B0}">
      <dgm:prSet/>
      <dgm:spPr/>
      <dgm:t>
        <a:bodyPr/>
        <a:lstStyle/>
        <a:p>
          <a:r>
            <a:rPr lang="en-US"/>
            <a:t>Questions are based on operational definitions</a:t>
          </a:r>
        </a:p>
      </dgm:t>
    </dgm:pt>
    <dgm:pt modelId="{2E970CE5-1FB2-485B-B338-5B335D9CFCDE}" type="parTrans" cxnId="{9BCF11FB-6F4B-4EFF-82E1-85541A15E935}">
      <dgm:prSet/>
      <dgm:spPr/>
      <dgm:t>
        <a:bodyPr/>
        <a:lstStyle/>
        <a:p>
          <a:endParaRPr lang="en-US"/>
        </a:p>
      </dgm:t>
    </dgm:pt>
    <dgm:pt modelId="{39D26517-D2B8-496E-AE68-0D3343EB6B01}" type="sibTrans" cxnId="{9BCF11FB-6F4B-4EFF-82E1-85541A15E935}">
      <dgm:prSet/>
      <dgm:spPr/>
      <dgm:t>
        <a:bodyPr/>
        <a:lstStyle/>
        <a:p>
          <a:endParaRPr lang="en-US"/>
        </a:p>
      </dgm:t>
    </dgm:pt>
    <dgm:pt modelId="{070B008A-9950-43CB-B32D-27F667632001}">
      <dgm:prSet/>
      <dgm:spPr/>
      <dgm:t>
        <a:bodyPr/>
        <a:lstStyle/>
        <a:p>
          <a:r>
            <a:rPr lang="en-US" dirty="0"/>
            <a:t>But also include other variables and characteristics</a:t>
          </a:r>
        </a:p>
      </dgm:t>
    </dgm:pt>
    <dgm:pt modelId="{86569301-5BBA-498D-9D4A-93BF2E3E2A3C}" type="parTrans" cxnId="{54A7D0CB-0832-4F0A-A1ED-34E9045C5170}">
      <dgm:prSet/>
      <dgm:spPr/>
      <dgm:t>
        <a:bodyPr/>
        <a:lstStyle/>
        <a:p>
          <a:endParaRPr lang="en-US"/>
        </a:p>
      </dgm:t>
    </dgm:pt>
    <dgm:pt modelId="{C6560F70-57C6-4DD7-8975-7F8DC6DD5B56}" type="sibTrans" cxnId="{54A7D0CB-0832-4F0A-A1ED-34E9045C5170}">
      <dgm:prSet/>
      <dgm:spPr/>
      <dgm:t>
        <a:bodyPr/>
        <a:lstStyle/>
        <a:p>
          <a:endParaRPr lang="en-US"/>
        </a:p>
      </dgm:t>
    </dgm:pt>
    <dgm:pt modelId="{EAB390CD-73DC-40AF-9991-E61A23E7C3B2}">
      <dgm:prSet/>
      <dgm:spPr/>
      <dgm:t>
        <a:bodyPr/>
        <a:lstStyle/>
        <a:p>
          <a:r>
            <a:rPr lang="en-US" dirty="0"/>
            <a:t>A </a:t>
          </a:r>
          <a:r>
            <a:rPr lang="en-US" b="1" dirty="0"/>
            <a:t>filter question </a:t>
          </a:r>
          <a:r>
            <a:rPr lang="en-US" dirty="0"/>
            <a:t>is designed to identify some subset of survey respondents who are asked additional questions that are not relevant to the entire sample.</a:t>
          </a:r>
        </a:p>
      </dgm:t>
    </dgm:pt>
    <dgm:pt modelId="{FCF7B5FC-1491-44FF-906D-7C4E535DC4BB}" type="parTrans" cxnId="{4EED66F5-6859-4021-B5F1-41A43CB2593D}">
      <dgm:prSet/>
      <dgm:spPr/>
      <dgm:t>
        <a:bodyPr/>
        <a:lstStyle/>
        <a:p>
          <a:endParaRPr lang="en-US"/>
        </a:p>
      </dgm:t>
    </dgm:pt>
    <dgm:pt modelId="{0C9E3861-AEC9-4BC8-A735-E94757A11471}" type="sibTrans" cxnId="{4EED66F5-6859-4021-B5F1-41A43CB2593D}">
      <dgm:prSet/>
      <dgm:spPr/>
      <dgm:t>
        <a:bodyPr/>
        <a:lstStyle/>
        <a:p>
          <a:endParaRPr lang="en-US"/>
        </a:p>
      </dgm:t>
    </dgm:pt>
    <dgm:pt modelId="{5AA29116-AD07-4498-AFF7-702E1839920C}">
      <dgm:prSet/>
      <dgm:spPr/>
      <dgm:t>
        <a:bodyPr/>
        <a:lstStyle/>
        <a:p>
          <a:r>
            <a:rPr lang="en-US" dirty="0"/>
            <a:t>Concise, easy to understand, clear wording</a:t>
          </a:r>
        </a:p>
      </dgm:t>
    </dgm:pt>
    <dgm:pt modelId="{2540D1A7-A97D-4297-BBBE-47FE3C47AB46}" type="parTrans" cxnId="{558C0D60-BFA3-4A36-8614-1EE2AD562ACE}">
      <dgm:prSet/>
      <dgm:spPr/>
      <dgm:t>
        <a:bodyPr/>
        <a:lstStyle/>
        <a:p>
          <a:endParaRPr lang="en-US"/>
        </a:p>
      </dgm:t>
    </dgm:pt>
    <dgm:pt modelId="{465B1467-BEF4-41DB-B5DC-9B0C12024FBC}" type="sibTrans" cxnId="{558C0D60-BFA3-4A36-8614-1EE2AD562ACE}">
      <dgm:prSet/>
      <dgm:spPr/>
      <dgm:t>
        <a:bodyPr/>
        <a:lstStyle/>
        <a:p>
          <a:endParaRPr lang="en-US"/>
        </a:p>
      </dgm:t>
    </dgm:pt>
    <dgm:pt modelId="{526E9501-4673-4C94-B841-773965CE8BB5}">
      <dgm:prSet/>
      <dgm:spPr/>
      <dgm:t>
        <a:bodyPr/>
        <a:lstStyle/>
        <a:p>
          <a:r>
            <a:rPr lang="en-US" dirty="0"/>
            <a:t>Double negatives, double-barreled questions and answers, jargon, slang</a:t>
          </a:r>
        </a:p>
      </dgm:t>
    </dgm:pt>
    <dgm:pt modelId="{F66F45DD-3BFC-4F47-8CAB-141CD60A10B2}" type="parTrans" cxnId="{50E8314D-7A96-4100-BFE8-CE9F9463BD44}">
      <dgm:prSet/>
      <dgm:spPr/>
      <dgm:t>
        <a:bodyPr/>
        <a:lstStyle/>
        <a:p>
          <a:endParaRPr lang="en-US"/>
        </a:p>
      </dgm:t>
    </dgm:pt>
    <dgm:pt modelId="{BE253AAA-10BE-41E8-8CCB-429DCD8B637F}" type="sibTrans" cxnId="{50E8314D-7A96-4100-BFE8-CE9F9463BD44}">
      <dgm:prSet/>
      <dgm:spPr/>
      <dgm:t>
        <a:bodyPr/>
        <a:lstStyle/>
        <a:p>
          <a:endParaRPr lang="en-US"/>
        </a:p>
      </dgm:t>
    </dgm:pt>
    <dgm:pt modelId="{CCD990FC-8C36-46C7-BF99-7F2D815C1E8C}">
      <dgm:prSet/>
      <dgm:spPr/>
      <dgm:t>
        <a:bodyPr/>
        <a:lstStyle/>
        <a:p>
          <a:r>
            <a:rPr lang="en-US" dirty="0"/>
            <a:t>Asking multiple questions as though they are a single question can confuse survey respondents. There’s a specific term for this = </a:t>
          </a:r>
          <a:r>
            <a:rPr lang="en-US" b="1" dirty="0"/>
            <a:t>double-barreled question</a:t>
          </a:r>
          <a:r>
            <a:rPr lang="en-US" dirty="0"/>
            <a:t>.</a:t>
          </a:r>
        </a:p>
      </dgm:t>
    </dgm:pt>
    <dgm:pt modelId="{B1EB70E6-BE06-4E96-A7DF-B583964BADF5}" type="parTrans" cxnId="{07F55261-2F5D-4EF7-8912-80F9C740564D}">
      <dgm:prSet/>
      <dgm:spPr/>
      <dgm:t>
        <a:bodyPr/>
        <a:lstStyle/>
        <a:p>
          <a:endParaRPr lang="en-US"/>
        </a:p>
      </dgm:t>
    </dgm:pt>
    <dgm:pt modelId="{88F68664-F284-4D80-8BA3-CDF73D380037}" type="sibTrans" cxnId="{07F55261-2F5D-4EF7-8912-80F9C740564D}">
      <dgm:prSet/>
      <dgm:spPr/>
      <dgm:t>
        <a:bodyPr/>
        <a:lstStyle/>
        <a:p>
          <a:endParaRPr lang="en-US"/>
        </a:p>
      </dgm:t>
    </dgm:pt>
    <dgm:pt modelId="{EA5923AB-CDF4-4F1E-882C-D6BE783A99E8}">
      <dgm:prSet/>
      <dgm:spPr/>
      <dgm:t>
        <a:bodyPr/>
        <a:lstStyle/>
        <a:p>
          <a:r>
            <a:rPr lang="en-US"/>
            <a:t>Neutral wording</a:t>
          </a:r>
        </a:p>
      </dgm:t>
    </dgm:pt>
    <dgm:pt modelId="{3A41F4E4-E12D-47E1-91FF-3769E5594B4F}" type="parTrans" cxnId="{ADF4D46F-BB10-4823-8531-150B70A5EEC6}">
      <dgm:prSet/>
      <dgm:spPr/>
      <dgm:t>
        <a:bodyPr/>
        <a:lstStyle/>
        <a:p>
          <a:endParaRPr lang="en-US"/>
        </a:p>
      </dgm:t>
    </dgm:pt>
    <dgm:pt modelId="{638517C6-94B0-4B13-90A2-BC8A97F2E52A}" type="sibTrans" cxnId="{ADF4D46F-BB10-4823-8531-150B70A5EEC6}">
      <dgm:prSet/>
      <dgm:spPr/>
      <dgm:t>
        <a:bodyPr/>
        <a:lstStyle/>
        <a:p>
          <a:endParaRPr lang="en-US"/>
        </a:p>
      </dgm:t>
    </dgm:pt>
    <dgm:pt modelId="{B8194BDC-7FE4-4DE2-B0A5-85B2DF9502B2}">
      <dgm:prSet/>
      <dgm:spPr/>
      <dgm:t>
        <a:bodyPr/>
        <a:lstStyle/>
        <a:p>
          <a:r>
            <a:rPr lang="en-US"/>
            <a:t>Avoid leading language, pressing for social desirability</a:t>
          </a:r>
        </a:p>
      </dgm:t>
    </dgm:pt>
    <dgm:pt modelId="{7AD9BF8A-B868-4C2F-A707-A398043C0D0D}" type="parTrans" cxnId="{6A4D5542-0432-43AF-A56E-87A6D3C396FE}">
      <dgm:prSet/>
      <dgm:spPr/>
      <dgm:t>
        <a:bodyPr/>
        <a:lstStyle/>
        <a:p>
          <a:endParaRPr lang="en-US"/>
        </a:p>
      </dgm:t>
    </dgm:pt>
    <dgm:pt modelId="{A566DFBA-0D4F-4C85-92D1-07E73107BB1A}" type="sibTrans" cxnId="{6A4D5542-0432-43AF-A56E-87A6D3C396FE}">
      <dgm:prSet/>
      <dgm:spPr/>
      <dgm:t>
        <a:bodyPr/>
        <a:lstStyle/>
        <a:p>
          <a:endParaRPr lang="en-US"/>
        </a:p>
      </dgm:t>
    </dgm:pt>
    <dgm:pt modelId="{02D064EF-DC88-49D7-84ED-8BE5268F421D}" type="pres">
      <dgm:prSet presAssocID="{C348EDBB-F094-4EFB-8553-D7014DC38C35}" presName="linear" presStyleCnt="0">
        <dgm:presLayoutVars>
          <dgm:animLvl val="lvl"/>
          <dgm:resizeHandles val="exact"/>
        </dgm:presLayoutVars>
      </dgm:prSet>
      <dgm:spPr/>
    </dgm:pt>
    <dgm:pt modelId="{3364575B-AC86-43A9-82C2-B9CBE1F49C47}" type="pres">
      <dgm:prSet presAssocID="{BCB3F7BA-16AD-4399-883C-C0F8C9A743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28BCA8-E93D-4D15-85AB-87CFDF7AE5B5}" type="pres">
      <dgm:prSet presAssocID="{BCB3F7BA-16AD-4399-883C-C0F8C9A743B0}" presName="childText" presStyleLbl="revTx" presStyleIdx="0" presStyleCnt="3">
        <dgm:presLayoutVars>
          <dgm:bulletEnabled val="1"/>
        </dgm:presLayoutVars>
      </dgm:prSet>
      <dgm:spPr/>
    </dgm:pt>
    <dgm:pt modelId="{B6481809-6277-45A1-BB26-000F3368EC76}" type="pres">
      <dgm:prSet presAssocID="{5AA29116-AD07-4498-AFF7-702E183992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53B266-0398-4924-9193-5BF5797C5EA4}" type="pres">
      <dgm:prSet presAssocID="{5AA29116-AD07-4498-AFF7-702E1839920C}" presName="childText" presStyleLbl="revTx" presStyleIdx="1" presStyleCnt="3">
        <dgm:presLayoutVars>
          <dgm:bulletEnabled val="1"/>
        </dgm:presLayoutVars>
      </dgm:prSet>
      <dgm:spPr/>
    </dgm:pt>
    <dgm:pt modelId="{84E588E8-53AF-47DB-B461-3117BE074368}" type="pres">
      <dgm:prSet presAssocID="{EA5923AB-CDF4-4F1E-882C-D6BE783A99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DCB09E-9E7C-48DE-9347-65629D838945}" type="pres">
      <dgm:prSet presAssocID="{EA5923AB-CDF4-4F1E-882C-D6BE783A99E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6717C01-AFF8-4C92-B817-977398632825}" type="presOf" srcId="{526E9501-4673-4C94-B841-773965CE8BB5}" destId="{DF53B266-0398-4924-9193-5BF5797C5EA4}" srcOrd="0" destOrd="0" presId="urn:microsoft.com/office/officeart/2005/8/layout/vList2"/>
    <dgm:cxn modelId="{7C69A526-45D1-45A8-9C8B-7DD1424B5F56}" type="presOf" srcId="{C348EDBB-F094-4EFB-8553-D7014DC38C35}" destId="{02D064EF-DC88-49D7-84ED-8BE5268F421D}" srcOrd="0" destOrd="0" presId="urn:microsoft.com/office/officeart/2005/8/layout/vList2"/>
    <dgm:cxn modelId="{AC80722A-128C-4B17-B797-5D8B6CAD3DD6}" type="presOf" srcId="{BCB3F7BA-16AD-4399-883C-C0F8C9A743B0}" destId="{3364575B-AC86-43A9-82C2-B9CBE1F49C47}" srcOrd="0" destOrd="0" presId="urn:microsoft.com/office/officeart/2005/8/layout/vList2"/>
    <dgm:cxn modelId="{558C0D60-BFA3-4A36-8614-1EE2AD562ACE}" srcId="{C348EDBB-F094-4EFB-8553-D7014DC38C35}" destId="{5AA29116-AD07-4498-AFF7-702E1839920C}" srcOrd="1" destOrd="0" parTransId="{2540D1A7-A97D-4297-BBBE-47FE3C47AB46}" sibTransId="{465B1467-BEF4-41DB-B5DC-9B0C12024FBC}"/>
    <dgm:cxn modelId="{07F55261-2F5D-4EF7-8912-80F9C740564D}" srcId="{5AA29116-AD07-4498-AFF7-702E1839920C}" destId="{CCD990FC-8C36-46C7-BF99-7F2D815C1E8C}" srcOrd="1" destOrd="0" parTransId="{B1EB70E6-BE06-4E96-A7DF-B583964BADF5}" sibTransId="{88F68664-F284-4D80-8BA3-CDF73D380037}"/>
    <dgm:cxn modelId="{6A4D5542-0432-43AF-A56E-87A6D3C396FE}" srcId="{EA5923AB-CDF4-4F1E-882C-D6BE783A99E8}" destId="{B8194BDC-7FE4-4DE2-B0A5-85B2DF9502B2}" srcOrd="0" destOrd="0" parTransId="{7AD9BF8A-B868-4C2F-A707-A398043C0D0D}" sibTransId="{A566DFBA-0D4F-4C85-92D1-07E73107BB1A}"/>
    <dgm:cxn modelId="{D6EA1649-9499-43FE-8317-2CC9A523F90A}" type="presOf" srcId="{CCD990FC-8C36-46C7-BF99-7F2D815C1E8C}" destId="{DF53B266-0398-4924-9193-5BF5797C5EA4}" srcOrd="0" destOrd="1" presId="urn:microsoft.com/office/officeart/2005/8/layout/vList2"/>
    <dgm:cxn modelId="{50E8314D-7A96-4100-BFE8-CE9F9463BD44}" srcId="{5AA29116-AD07-4498-AFF7-702E1839920C}" destId="{526E9501-4673-4C94-B841-773965CE8BB5}" srcOrd="0" destOrd="0" parTransId="{F66F45DD-3BFC-4F47-8CAB-141CD60A10B2}" sibTransId="{BE253AAA-10BE-41E8-8CCB-429DCD8B637F}"/>
    <dgm:cxn modelId="{ADF4D46F-BB10-4823-8531-150B70A5EEC6}" srcId="{C348EDBB-F094-4EFB-8553-D7014DC38C35}" destId="{EA5923AB-CDF4-4F1E-882C-D6BE783A99E8}" srcOrd="2" destOrd="0" parTransId="{3A41F4E4-E12D-47E1-91FF-3769E5594B4F}" sibTransId="{638517C6-94B0-4B13-90A2-BC8A97F2E52A}"/>
    <dgm:cxn modelId="{6351EB6F-F341-4117-AFF7-39286EB25834}" type="presOf" srcId="{EA5923AB-CDF4-4F1E-882C-D6BE783A99E8}" destId="{84E588E8-53AF-47DB-B461-3117BE074368}" srcOrd="0" destOrd="0" presId="urn:microsoft.com/office/officeart/2005/8/layout/vList2"/>
    <dgm:cxn modelId="{9A768A9F-677C-42E3-8877-B9D7286000DF}" type="presOf" srcId="{5AA29116-AD07-4498-AFF7-702E1839920C}" destId="{B6481809-6277-45A1-BB26-000F3368EC76}" srcOrd="0" destOrd="0" presId="urn:microsoft.com/office/officeart/2005/8/layout/vList2"/>
    <dgm:cxn modelId="{A677FFAB-1761-4191-9EF5-33111A6799D8}" type="presOf" srcId="{070B008A-9950-43CB-B32D-27F667632001}" destId="{5D28BCA8-E93D-4D15-85AB-87CFDF7AE5B5}" srcOrd="0" destOrd="0" presId="urn:microsoft.com/office/officeart/2005/8/layout/vList2"/>
    <dgm:cxn modelId="{5B60ECC4-E9B7-45C0-8B62-82ECCC3F9380}" type="presOf" srcId="{EAB390CD-73DC-40AF-9991-E61A23E7C3B2}" destId="{5D28BCA8-E93D-4D15-85AB-87CFDF7AE5B5}" srcOrd="0" destOrd="1" presId="urn:microsoft.com/office/officeart/2005/8/layout/vList2"/>
    <dgm:cxn modelId="{40167CCB-8C20-448D-B9FE-E8A5D5782A82}" type="presOf" srcId="{B8194BDC-7FE4-4DE2-B0A5-85B2DF9502B2}" destId="{12DCB09E-9E7C-48DE-9347-65629D838945}" srcOrd="0" destOrd="0" presId="urn:microsoft.com/office/officeart/2005/8/layout/vList2"/>
    <dgm:cxn modelId="{54A7D0CB-0832-4F0A-A1ED-34E9045C5170}" srcId="{BCB3F7BA-16AD-4399-883C-C0F8C9A743B0}" destId="{070B008A-9950-43CB-B32D-27F667632001}" srcOrd="0" destOrd="0" parTransId="{86569301-5BBA-498D-9D4A-93BF2E3E2A3C}" sibTransId="{C6560F70-57C6-4DD7-8975-7F8DC6DD5B56}"/>
    <dgm:cxn modelId="{4EED66F5-6859-4021-B5F1-41A43CB2593D}" srcId="{BCB3F7BA-16AD-4399-883C-C0F8C9A743B0}" destId="{EAB390CD-73DC-40AF-9991-E61A23E7C3B2}" srcOrd="1" destOrd="0" parTransId="{FCF7B5FC-1491-44FF-906D-7C4E535DC4BB}" sibTransId="{0C9E3861-AEC9-4BC8-A735-E94757A11471}"/>
    <dgm:cxn modelId="{9BCF11FB-6F4B-4EFF-82E1-85541A15E935}" srcId="{C348EDBB-F094-4EFB-8553-D7014DC38C35}" destId="{BCB3F7BA-16AD-4399-883C-C0F8C9A743B0}" srcOrd="0" destOrd="0" parTransId="{2E970CE5-1FB2-485B-B338-5B335D9CFCDE}" sibTransId="{39D26517-D2B8-496E-AE68-0D3343EB6B01}"/>
    <dgm:cxn modelId="{652757DA-FEF6-4525-9EC2-04012EE6CAAF}" type="presParOf" srcId="{02D064EF-DC88-49D7-84ED-8BE5268F421D}" destId="{3364575B-AC86-43A9-82C2-B9CBE1F49C47}" srcOrd="0" destOrd="0" presId="urn:microsoft.com/office/officeart/2005/8/layout/vList2"/>
    <dgm:cxn modelId="{72DF4605-47A0-43A6-8395-BC0822B7900A}" type="presParOf" srcId="{02D064EF-DC88-49D7-84ED-8BE5268F421D}" destId="{5D28BCA8-E93D-4D15-85AB-87CFDF7AE5B5}" srcOrd="1" destOrd="0" presId="urn:microsoft.com/office/officeart/2005/8/layout/vList2"/>
    <dgm:cxn modelId="{54A1CB5D-503C-4F29-B3E9-72939B77560A}" type="presParOf" srcId="{02D064EF-DC88-49D7-84ED-8BE5268F421D}" destId="{B6481809-6277-45A1-BB26-000F3368EC76}" srcOrd="2" destOrd="0" presId="urn:microsoft.com/office/officeart/2005/8/layout/vList2"/>
    <dgm:cxn modelId="{70D04987-F96A-47F1-9E83-01B80F00CBD4}" type="presParOf" srcId="{02D064EF-DC88-49D7-84ED-8BE5268F421D}" destId="{DF53B266-0398-4924-9193-5BF5797C5EA4}" srcOrd="3" destOrd="0" presId="urn:microsoft.com/office/officeart/2005/8/layout/vList2"/>
    <dgm:cxn modelId="{7EBB2997-82FA-414F-AF7E-11E0E2F5F0BE}" type="presParOf" srcId="{02D064EF-DC88-49D7-84ED-8BE5268F421D}" destId="{84E588E8-53AF-47DB-B461-3117BE074368}" srcOrd="4" destOrd="0" presId="urn:microsoft.com/office/officeart/2005/8/layout/vList2"/>
    <dgm:cxn modelId="{AC3E535E-24C2-4BFF-BBA8-2F0FCAF11241}" type="presParOf" srcId="{02D064EF-DC88-49D7-84ED-8BE5268F421D}" destId="{12DCB09E-9E7C-48DE-9347-65629D83894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A32A2-468F-4BE6-A800-6D85A2B75DF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8A6DDA1-69C5-4A26-BAF1-C6202D37E7ED}">
      <dgm:prSet custT="1"/>
      <dgm:spPr/>
      <dgm:t>
        <a:bodyPr/>
        <a:lstStyle/>
        <a:p>
          <a:pPr>
            <a:defRPr b="1"/>
          </a:pPr>
          <a:r>
            <a:rPr lang="en-US" sz="1800" dirty="0"/>
            <a:t>What questions worked well?  Didn’t work so well?</a:t>
          </a:r>
        </a:p>
      </dgm:t>
    </dgm:pt>
    <dgm:pt modelId="{C6D362E5-04F7-4333-97C7-86E41C1AA9C7}" type="parTrans" cxnId="{F1918DEC-2805-406E-A439-5D42B367C9AC}">
      <dgm:prSet/>
      <dgm:spPr/>
      <dgm:t>
        <a:bodyPr/>
        <a:lstStyle/>
        <a:p>
          <a:endParaRPr lang="en-US"/>
        </a:p>
      </dgm:t>
    </dgm:pt>
    <dgm:pt modelId="{EB5D1B3B-4BCA-4A31-9A1D-79B4FD20DD20}" type="sibTrans" cxnId="{F1918DEC-2805-406E-A439-5D42B367C9AC}">
      <dgm:prSet/>
      <dgm:spPr/>
      <dgm:t>
        <a:bodyPr/>
        <a:lstStyle/>
        <a:p>
          <a:endParaRPr lang="en-US"/>
        </a:p>
      </dgm:t>
    </dgm:pt>
    <dgm:pt modelId="{D645CC71-65F5-42FF-85B6-588D012B6BEA}">
      <dgm:prSet/>
      <dgm:spPr/>
      <dgm:t>
        <a:bodyPr/>
        <a:lstStyle/>
        <a:p>
          <a:pPr>
            <a:defRPr b="1"/>
          </a:pPr>
          <a:r>
            <a:rPr lang="en-US" dirty="0"/>
            <a:t>What research questions could we answer? </a:t>
          </a:r>
        </a:p>
      </dgm:t>
    </dgm:pt>
    <dgm:pt modelId="{81B61BEA-26C0-478E-AF68-367F4C00ED7B}" type="parTrans" cxnId="{576B18FB-DB43-4822-A982-2B37A3D70A2B}">
      <dgm:prSet/>
      <dgm:spPr/>
      <dgm:t>
        <a:bodyPr/>
        <a:lstStyle/>
        <a:p>
          <a:endParaRPr lang="en-US"/>
        </a:p>
      </dgm:t>
    </dgm:pt>
    <dgm:pt modelId="{88D85AA6-285D-4213-A996-EFBFDA6D6BA5}" type="sibTrans" cxnId="{576B18FB-DB43-4822-A982-2B37A3D70A2B}">
      <dgm:prSet/>
      <dgm:spPr/>
      <dgm:t>
        <a:bodyPr/>
        <a:lstStyle/>
        <a:p>
          <a:endParaRPr lang="en-US"/>
        </a:p>
      </dgm:t>
    </dgm:pt>
    <dgm:pt modelId="{D63A449C-EE6E-4124-BF7B-5CB479DACC1F}">
      <dgm:prSet custT="1"/>
      <dgm:spPr/>
      <dgm:t>
        <a:bodyPr/>
        <a:lstStyle/>
        <a:p>
          <a:r>
            <a:rPr lang="en-US" sz="2000" dirty="0"/>
            <a:t>What would univariate analysis look like here?</a:t>
          </a:r>
        </a:p>
      </dgm:t>
    </dgm:pt>
    <dgm:pt modelId="{AD09A402-6142-4813-9273-989F08FA3F99}" type="parTrans" cxnId="{D0F2E2AF-AC83-49F0-80FF-B7519C07F1A9}">
      <dgm:prSet/>
      <dgm:spPr/>
      <dgm:t>
        <a:bodyPr/>
        <a:lstStyle/>
        <a:p>
          <a:endParaRPr lang="en-US"/>
        </a:p>
      </dgm:t>
    </dgm:pt>
    <dgm:pt modelId="{273C5F16-178F-41CD-A65D-26959E1385E3}" type="sibTrans" cxnId="{D0F2E2AF-AC83-49F0-80FF-B7519C07F1A9}">
      <dgm:prSet/>
      <dgm:spPr/>
      <dgm:t>
        <a:bodyPr/>
        <a:lstStyle/>
        <a:p>
          <a:endParaRPr lang="en-US"/>
        </a:p>
      </dgm:t>
    </dgm:pt>
    <dgm:pt modelId="{2223104D-7797-4DE0-B1E7-BF4671727329}">
      <dgm:prSet custT="1"/>
      <dgm:spPr/>
      <dgm:t>
        <a:bodyPr/>
        <a:lstStyle/>
        <a:p>
          <a:r>
            <a:rPr lang="en-US" sz="2000" dirty="0"/>
            <a:t>What bivariate relationships could we explore? Multivariate?</a:t>
          </a:r>
        </a:p>
      </dgm:t>
    </dgm:pt>
    <dgm:pt modelId="{53AD1A13-3189-455B-BFAB-DAB31D3C057F}" type="parTrans" cxnId="{F41A0EF5-56E4-4B40-AAC2-CC2953BD6343}">
      <dgm:prSet/>
      <dgm:spPr/>
      <dgm:t>
        <a:bodyPr/>
        <a:lstStyle/>
        <a:p>
          <a:endParaRPr lang="en-US"/>
        </a:p>
      </dgm:t>
    </dgm:pt>
    <dgm:pt modelId="{9312887F-8FFD-46D5-BB47-DDC8BB8016F2}" type="sibTrans" cxnId="{F41A0EF5-56E4-4B40-AAC2-CC2953BD6343}">
      <dgm:prSet/>
      <dgm:spPr/>
      <dgm:t>
        <a:bodyPr/>
        <a:lstStyle/>
        <a:p>
          <a:endParaRPr lang="en-US"/>
        </a:p>
      </dgm:t>
    </dgm:pt>
    <dgm:pt modelId="{54BE821F-271A-40A8-92E2-A61A9DAC8D45}">
      <dgm:prSet/>
      <dgm:spPr/>
      <dgm:t>
        <a:bodyPr/>
        <a:lstStyle/>
        <a:p>
          <a:pPr>
            <a:defRPr b="1"/>
          </a:pPr>
          <a:r>
            <a:rPr lang="en-US"/>
            <a:t>What would you do differently, if you could?</a:t>
          </a:r>
        </a:p>
      </dgm:t>
    </dgm:pt>
    <dgm:pt modelId="{68EC277D-4B84-4665-B0E7-412C8363FA4F}" type="parTrans" cxnId="{7DAE13A7-E6D5-450B-8547-D915EFA42FE1}">
      <dgm:prSet/>
      <dgm:spPr/>
      <dgm:t>
        <a:bodyPr/>
        <a:lstStyle/>
        <a:p>
          <a:endParaRPr lang="en-US"/>
        </a:p>
      </dgm:t>
    </dgm:pt>
    <dgm:pt modelId="{D6F790EF-01E7-44E0-8C79-50E1D946BF09}" type="sibTrans" cxnId="{7DAE13A7-E6D5-450B-8547-D915EFA42FE1}">
      <dgm:prSet/>
      <dgm:spPr/>
      <dgm:t>
        <a:bodyPr/>
        <a:lstStyle/>
        <a:p>
          <a:endParaRPr lang="en-US"/>
        </a:p>
      </dgm:t>
    </dgm:pt>
    <dgm:pt modelId="{3988BDA9-F3D1-493C-B5E4-8FF41EAA6AA2}">
      <dgm:prSet custT="1"/>
      <dgm:spPr/>
      <dgm:t>
        <a:bodyPr/>
        <a:lstStyle/>
        <a:p>
          <a:r>
            <a:rPr lang="en-US" sz="2000" dirty="0"/>
            <a:t>Setting?  Format?  </a:t>
          </a:r>
        </a:p>
      </dgm:t>
    </dgm:pt>
    <dgm:pt modelId="{E2B4FCDA-16C3-449C-A132-29935130D003}" type="parTrans" cxnId="{F004D86A-2BEB-470A-8CA5-1FF8869B6BF4}">
      <dgm:prSet/>
      <dgm:spPr/>
      <dgm:t>
        <a:bodyPr/>
        <a:lstStyle/>
        <a:p>
          <a:endParaRPr lang="en-US"/>
        </a:p>
      </dgm:t>
    </dgm:pt>
    <dgm:pt modelId="{4CB8AB99-C80A-41B1-A71B-95A91FE20073}" type="sibTrans" cxnId="{F004D86A-2BEB-470A-8CA5-1FF8869B6BF4}">
      <dgm:prSet/>
      <dgm:spPr/>
      <dgm:t>
        <a:bodyPr/>
        <a:lstStyle/>
        <a:p>
          <a:endParaRPr lang="en-US"/>
        </a:p>
      </dgm:t>
    </dgm:pt>
    <dgm:pt modelId="{FB8B3975-6D36-4BA3-8DCB-E7A36D2EB7A3}" type="pres">
      <dgm:prSet presAssocID="{37AA32A2-468F-4BE6-A800-6D85A2B75DF0}" presName="root" presStyleCnt="0">
        <dgm:presLayoutVars>
          <dgm:dir/>
          <dgm:resizeHandles val="exact"/>
        </dgm:presLayoutVars>
      </dgm:prSet>
      <dgm:spPr/>
    </dgm:pt>
    <dgm:pt modelId="{ADA34AA5-494B-48C5-8BB4-8B46A23366F9}" type="pres">
      <dgm:prSet presAssocID="{B8A6DDA1-69C5-4A26-BAF1-C6202D37E7ED}" presName="compNode" presStyleCnt="0"/>
      <dgm:spPr/>
    </dgm:pt>
    <dgm:pt modelId="{3B3C2049-E5B9-47EE-B397-B451671D2128}" type="pres">
      <dgm:prSet presAssocID="{B8A6DDA1-69C5-4A26-BAF1-C6202D37E7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46DCC3C-7E58-4F8A-8B67-0DB81BDA81E6}" type="pres">
      <dgm:prSet presAssocID="{B8A6DDA1-69C5-4A26-BAF1-C6202D37E7ED}" presName="iconSpace" presStyleCnt="0"/>
      <dgm:spPr/>
    </dgm:pt>
    <dgm:pt modelId="{0D665B0A-EAF2-4542-81BC-3C19296F44EC}" type="pres">
      <dgm:prSet presAssocID="{B8A6DDA1-69C5-4A26-BAF1-C6202D37E7ED}" presName="parTx" presStyleLbl="revTx" presStyleIdx="0" presStyleCnt="6">
        <dgm:presLayoutVars>
          <dgm:chMax val="0"/>
          <dgm:chPref val="0"/>
        </dgm:presLayoutVars>
      </dgm:prSet>
      <dgm:spPr/>
    </dgm:pt>
    <dgm:pt modelId="{76E28FFA-C1E0-4CC9-AA71-26372F8E41F1}" type="pres">
      <dgm:prSet presAssocID="{B8A6DDA1-69C5-4A26-BAF1-C6202D37E7ED}" presName="txSpace" presStyleCnt="0"/>
      <dgm:spPr/>
    </dgm:pt>
    <dgm:pt modelId="{55002C08-0CB2-464F-BBB1-A9916807C00D}" type="pres">
      <dgm:prSet presAssocID="{B8A6DDA1-69C5-4A26-BAF1-C6202D37E7ED}" presName="desTx" presStyleLbl="revTx" presStyleIdx="1" presStyleCnt="6">
        <dgm:presLayoutVars/>
      </dgm:prSet>
      <dgm:spPr/>
    </dgm:pt>
    <dgm:pt modelId="{BA089FD8-49D1-4042-BF2C-BAD8C4604BB0}" type="pres">
      <dgm:prSet presAssocID="{EB5D1B3B-4BCA-4A31-9A1D-79B4FD20DD20}" presName="sibTrans" presStyleCnt="0"/>
      <dgm:spPr/>
    </dgm:pt>
    <dgm:pt modelId="{C5E137F6-A5D4-42A5-9513-541148D9593D}" type="pres">
      <dgm:prSet presAssocID="{D645CC71-65F5-42FF-85B6-588D012B6BEA}" presName="compNode" presStyleCnt="0"/>
      <dgm:spPr/>
    </dgm:pt>
    <dgm:pt modelId="{4E243F1F-D2EA-4033-BF1B-A9085CD8FBC4}" type="pres">
      <dgm:prSet presAssocID="{D645CC71-65F5-42FF-85B6-588D012B6B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FC2CEC28-5EAB-465E-AFB5-077F4D3DBE39}" type="pres">
      <dgm:prSet presAssocID="{D645CC71-65F5-42FF-85B6-588D012B6BEA}" presName="iconSpace" presStyleCnt="0"/>
      <dgm:spPr/>
    </dgm:pt>
    <dgm:pt modelId="{ACDB2041-87A9-43A1-A506-FC1741EA0CD9}" type="pres">
      <dgm:prSet presAssocID="{D645CC71-65F5-42FF-85B6-588D012B6BEA}" presName="parTx" presStyleLbl="revTx" presStyleIdx="2" presStyleCnt="6">
        <dgm:presLayoutVars>
          <dgm:chMax val="0"/>
          <dgm:chPref val="0"/>
        </dgm:presLayoutVars>
      </dgm:prSet>
      <dgm:spPr/>
    </dgm:pt>
    <dgm:pt modelId="{55598C96-E8EC-461D-81EA-E95FD80F0C38}" type="pres">
      <dgm:prSet presAssocID="{D645CC71-65F5-42FF-85B6-588D012B6BEA}" presName="txSpace" presStyleCnt="0"/>
      <dgm:spPr/>
    </dgm:pt>
    <dgm:pt modelId="{B65B6616-2848-4952-832A-3D7BAAC4116F}" type="pres">
      <dgm:prSet presAssocID="{D645CC71-65F5-42FF-85B6-588D012B6BEA}" presName="desTx" presStyleLbl="revTx" presStyleIdx="3" presStyleCnt="6">
        <dgm:presLayoutVars/>
      </dgm:prSet>
      <dgm:spPr/>
    </dgm:pt>
    <dgm:pt modelId="{9BEF7076-ADA8-41CF-8822-66D97BEDCD79}" type="pres">
      <dgm:prSet presAssocID="{88D85AA6-285D-4213-A996-EFBFDA6D6BA5}" presName="sibTrans" presStyleCnt="0"/>
      <dgm:spPr/>
    </dgm:pt>
    <dgm:pt modelId="{B086E589-0A8C-49ED-B615-2B81EB8FB030}" type="pres">
      <dgm:prSet presAssocID="{54BE821F-271A-40A8-92E2-A61A9DAC8D45}" presName="compNode" presStyleCnt="0"/>
      <dgm:spPr/>
    </dgm:pt>
    <dgm:pt modelId="{E19705EE-EBF9-4255-B973-A60C71F44D6B}" type="pres">
      <dgm:prSet presAssocID="{54BE821F-271A-40A8-92E2-A61A9DAC8D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558113EE-541A-424A-BAA6-B6767669D587}" type="pres">
      <dgm:prSet presAssocID="{54BE821F-271A-40A8-92E2-A61A9DAC8D45}" presName="iconSpace" presStyleCnt="0"/>
      <dgm:spPr/>
    </dgm:pt>
    <dgm:pt modelId="{DB46BE2A-073E-44D9-B8AA-1660D53D13B9}" type="pres">
      <dgm:prSet presAssocID="{54BE821F-271A-40A8-92E2-A61A9DAC8D45}" presName="parTx" presStyleLbl="revTx" presStyleIdx="4" presStyleCnt="6">
        <dgm:presLayoutVars>
          <dgm:chMax val="0"/>
          <dgm:chPref val="0"/>
        </dgm:presLayoutVars>
      </dgm:prSet>
      <dgm:spPr/>
    </dgm:pt>
    <dgm:pt modelId="{AE20F1A3-D944-45EB-8AC0-D0364BCCD69A}" type="pres">
      <dgm:prSet presAssocID="{54BE821F-271A-40A8-92E2-A61A9DAC8D45}" presName="txSpace" presStyleCnt="0"/>
      <dgm:spPr/>
    </dgm:pt>
    <dgm:pt modelId="{78F8E6CF-99BC-499B-A8B2-23FE5ABF1253}" type="pres">
      <dgm:prSet presAssocID="{54BE821F-271A-40A8-92E2-A61A9DAC8D45}" presName="desTx" presStyleLbl="revTx" presStyleIdx="5" presStyleCnt="6">
        <dgm:presLayoutVars/>
      </dgm:prSet>
      <dgm:spPr/>
    </dgm:pt>
  </dgm:ptLst>
  <dgm:cxnLst>
    <dgm:cxn modelId="{465ADD05-1B31-45D0-A77B-7C9C6DD87917}" type="presOf" srcId="{2223104D-7797-4DE0-B1E7-BF4671727329}" destId="{B65B6616-2848-4952-832A-3D7BAAC4116F}" srcOrd="0" destOrd="1" presId="urn:microsoft.com/office/officeart/2018/2/layout/IconLabelDescriptionList"/>
    <dgm:cxn modelId="{F004D86A-2BEB-470A-8CA5-1FF8869B6BF4}" srcId="{54BE821F-271A-40A8-92E2-A61A9DAC8D45}" destId="{3988BDA9-F3D1-493C-B5E4-8FF41EAA6AA2}" srcOrd="0" destOrd="0" parTransId="{E2B4FCDA-16C3-449C-A132-29935130D003}" sibTransId="{4CB8AB99-C80A-41B1-A71B-95A91FE20073}"/>
    <dgm:cxn modelId="{AE49469F-C8DA-49D1-82EB-0F206CC2B53D}" type="presOf" srcId="{D645CC71-65F5-42FF-85B6-588D012B6BEA}" destId="{ACDB2041-87A9-43A1-A506-FC1741EA0CD9}" srcOrd="0" destOrd="0" presId="urn:microsoft.com/office/officeart/2018/2/layout/IconLabelDescriptionList"/>
    <dgm:cxn modelId="{7DAE13A7-E6D5-450B-8547-D915EFA42FE1}" srcId="{37AA32A2-468F-4BE6-A800-6D85A2B75DF0}" destId="{54BE821F-271A-40A8-92E2-A61A9DAC8D45}" srcOrd="2" destOrd="0" parTransId="{68EC277D-4B84-4665-B0E7-412C8363FA4F}" sibTransId="{D6F790EF-01E7-44E0-8C79-50E1D946BF09}"/>
    <dgm:cxn modelId="{D0F2E2AF-AC83-49F0-80FF-B7519C07F1A9}" srcId="{D645CC71-65F5-42FF-85B6-588D012B6BEA}" destId="{D63A449C-EE6E-4124-BF7B-5CB479DACC1F}" srcOrd="0" destOrd="0" parTransId="{AD09A402-6142-4813-9273-989F08FA3F99}" sibTransId="{273C5F16-178F-41CD-A65D-26959E1385E3}"/>
    <dgm:cxn modelId="{FF8C13B9-9FE4-4476-925A-C4DC320743CF}" type="presOf" srcId="{54BE821F-271A-40A8-92E2-A61A9DAC8D45}" destId="{DB46BE2A-073E-44D9-B8AA-1660D53D13B9}" srcOrd="0" destOrd="0" presId="urn:microsoft.com/office/officeart/2018/2/layout/IconLabelDescriptionList"/>
    <dgm:cxn modelId="{55AE9DCD-0D23-43CD-8347-F1E64056DAC6}" type="presOf" srcId="{D63A449C-EE6E-4124-BF7B-5CB479DACC1F}" destId="{B65B6616-2848-4952-832A-3D7BAAC4116F}" srcOrd="0" destOrd="0" presId="urn:microsoft.com/office/officeart/2018/2/layout/IconLabelDescriptionList"/>
    <dgm:cxn modelId="{DD221BD7-5E2C-46D4-A4EF-F7D070F01939}" type="presOf" srcId="{3988BDA9-F3D1-493C-B5E4-8FF41EAA6AA2}" destId="{78F8E6CF-99BC-499B-A8B2-23FE5ABF1253}" srcOrd="0" destOrd="0" presId="urn:microsoft.com/office/officeart/2018/2/layout/IconLabelDescriptionList"/>
    <dgm:cxn modelId="{F1918DEC-2805-406E-A439-5D42B367C9AC}" srcId="{37AA32A2-468F-4BE6-A800-6D85A2B75DF0}" destId="{B8A6DDA1-69C5-4A26-BAF1-C6202D37E7ED}" srcOrd="0" destOrd="0" parTransId="{C6D362E5-04F7-4333-97C7-86E41C1AA9C7}" sibTransId="{EB5D1B3B-4BCA-4A31-9A1D-79B4FD20DD20}"/>
    <dgm:cxn modelId="{C432FEF3-F861-4840-A585-9CADCDFAE9D6}" type="presOf" srcId="{37AA32A2-468F-4BE6-A800-6D85A2B75DF0}" destId="{FB8B3975-6D36-4BA3-8DCB-E7A36D2EB7A3}" srcOrd="0" destOrd="0" presId="urn:microsoft.com/office/officeart/2018/2/layout/IconLabelDescriptionList"/>
    <dgm:cxn modelId="{F41A0EF5-56E4-4B40-AAC2-CC2953BD6343}" srcId="{D645CC71-65F5-42FF-85B6-588D012B6BEA}" destId="{2223104D-7797-4DE0-B1E7-BF4671727329}" srcOrd="1" destOrd="0" parTransId="{53AD1A13-3189-455B-BFAB-DAB31D3C057F}" sibTransId="{9312887F-8FFD-46D5-BB47-DDC8BB8016F2}"/>
    <dgm:cxn modelId="{047B2EF9-208A-4CCF-9CF5-AB01DB61B63D}" type="presOf" srcId="{B8A6DDA1-69C5-4A26-BAF1-C6202D37E7ED}" destId="{0D665B0A-EAF2-4542-81BC-3C19296F44EC}" srcOrd="0" destOrd="0" presId="urn:microsoft.com/office/officeart/2018/2/layout/IconLabelDescriptionList"/>
    <dgm:cxn modelId="{576B18FB-DB43-4822-A982-2B37A3D70A2B}" srcId="{37AA32A2-468F-4BE6-A800-6D85A2B75DF0}" destId="{D645CC71-65F5-42FF-85B6-588D012B6BEA}" srcOrd="1" destOrd="0" parTransId="{81B61BEA-26C0-478E-AF68-367F4C00ED7B}" sibTransId="{88D85AA6-285D-4213-A996-EFBFDA6D6BA5}"/>
    <dgm:cxn modelId="{ACC5DC57-0FAE-44A6-8C67-BE5F8D322190}" type="presParOf" srcId="{FB8B3975-6D36-4BA3-8DCB-E7A36D2EB7A3}" destId="{ADA34AA5-494B-48C5-8BB4-8B46A23366F9}" srcOrd="0" destOrd="0" presId="urn:microsoft.com/office/officeart/2018/2/layout/IconLabelDescriptionList"/>
    <dgm:cxn modelId="{FF27A82C-415F-46F2-B0B0-E9D369E2E6AA}" type="presParOf" srcId="{ADA34AA5-494B-48C5-8BB4-8B46A23366F9}" destId="{3B3C2049-E5B9-47EE-B397-B451671D2128}" srcOrd="0" destOrd="0" presId="urn:microsoft.com/office/officeart/2018/2/layout/IconLabelDescriptionList"/>
    <dgm:cxn modelId="{1C22DAA4-B6E2-4FB4-AD97-F082C6F90EF1}" type="presParOf" srcId="{ADA34AA5-494B-48C5-8BB4-8B46A23366F9}" destId="{046DCC3C-7E58-4F8A-8B67-0DB81BDA81E6}" srcOrd="1" destOrd="0" presId="urn:microsoft.com/office/officeart/2018/2/layout/IconLabelDescriptionList"/>
    <dgm:cxn modelId="{43AE239C-8736-470C-B622-2D01600A802E}" type="presParOf" srcId="{ADA34AA5-494B-48C5-8BB4-8B46A23366F9}" destId="{0D665B0A-EAF2-4542-81BC-3C19296F44EC}" srcOrd="2" destOrd="0" presId="urn:microsoft.com/office/officeart/2018/2/layout/IconLabelDescriptionList"/>
    <dgm:cxn modelId="{BA7B32D8-08A7-4944-9B57-3139D3F3840A}" type="presParOf" srcId="{ADA34AA5-494B-48C5-8BB4-8B46A23366F9}" destId="{76E28FFA-C1E0-4CC9-AA71-26372F8E41F1}" srcOrd="3" destOrd="0" presId="urn:microsoft.com/office/officeart/2018/2/layout/IconLabelDescriptionList"/>
    <dgm:cxn modelId="{988F9FC6-734F-44D7-A70E-BED2C9F70C96}" type="presParOf" srcId="{ADA34AA5-494B-48C5-8BB4-8B46A23366F9}" destId="{55002C08-0CB2-464F-BBB1-A9916807C00D}" srcOrd="4" destOrd="0" presId="urn:microsoft.com/office/officeart/2018/2/layout/IconLabelDescriptionList"/>
    <dgm:cxn modelId="{7FF883FF-B131-49B4-8242-9A76CE10673D}" type="presParOf" srcId="{FB8B3975-6D36-4BA3-8DCB-E7A36D2EB7A3}" destId="{BA089FD8-49D1-4042-BF2C-BAD8C4604BB0}" srcOrd="1" destOrd="0" presId="urn:microsoft.com/office/officeart/2018/2/layout/IconLabelDescriptionList"/>
    <dgm:cxn modelId="{3CE2EEC8-C1FA-4522-9D0C-D5360AE897F9}" type="presParOf" srcId="{FB8B3975-6D36-4BA3-8DCB-E7A36D2EB7A3}" destId="{C5E137F6-A5D4-42A5-9513-541148D9593D}" srcOrd="2" destOrd="0" presId="urn:microsoft.com/office/officeart/2018/2/layout/IconLabelDescriptionList"/>
    <dgm:cxn modelId="{58D9071F-D5D8-43BC-96F9-9B0E26043C56}" type="presParOf" srcId="{C5E137F6-A5D4-42A5-9513-541148D9593D}" destId="{4E243F1F-D2EA-4033-BF1B-A9085CD8FBC4}" srcOrd="0" destOrd="0" presId="urn:microsoft.com/office/officeart/2018/2/layout/IconLabelDescriptionList"/>
    <dgm:cxn modelId="{7021A8E0-C72C-4CE7-9EE3-3BD1F76D77F7}" type="presParOf" srcId="{C5E137F6-A5D4-42A5-9513-541148D9593D}" destId="{FC2CEC28-5EAB-465E-AFB5-077F4D3DBE39}" srcOrd="1" destOrd="0" presId="urn:microsoft.com/office/officeart/2018/2/layout/IconLabelDescriptionList"/>
    <dgm:cxn modelId="{7A469B21-F26F-4672-90D2-4A97A0A7241E}" type="presParOf" srcId="{C5E137F6-A5D4-42A5-9513-541148D9593D}" destId="{ACDB2041-87A9-43A1-A506-FC1741EA0CD9}" srcOrd="2" destOrd="0" presId="urn:microsoft.com/office/officeart/2018/2/layout/IconLabelDescriptionList"/>
    <dgm:cxn modelId="{938F38EC-5C5C-4571-B229-1D99F7F0E63D}" type="presParOf" srcId="{C5E137F6-A5D4-42A5-9513-541148D9593D}" destId="{55598C96-E8EC-461D-81EA-E95FD80F0C38}" srcOrd="3" destOrd="0" presId="urn:microsoft.com/office/officeart/2018/2/layout/IconLabelDescriptionList"/>
    <dgm:cxn modelId="{ADFC8994-BB2C-4F04-98E5-12C323CCA8D5}" type="presParOf" srcId="{C5E137F6-A5D4-42A5-9513-541148D9593D}" destId="{B65B6616-2848-4952-832A-3D7BAAC4116F}" srcOrd="4" destOrd="0" presId="urn:microsoft.com/office/officeart/2018/2/layout/IconLabelDescriptionList"/>
    <dgm:cxn modelId="{B3C9C65D-DBEA-450E-8F43-A192D98C67BD}" type="presParOf" srcId="{FB8B3975-6D36-4BA3-8DCB-E7A36D2EB7A3}" destId="{9BEF7076-ADA8-41CF-8822-66D97BEDCD79}" srcOrd="3" destOrd="0" presId="urn:microsoft.com/office/officeart/2018/2/layout/IconLabelDescriptionList"/>
    <dgm:cxn modelId="{E29C90F7-BF8E-42EB-A7E2-A0B35F9F63F7}" type="presParOf" srcId="{FB8B3975-6D36-4BA3-8DCB-E7A36D2EB7A3}" destId="{B086E589-0A8C-49ED-B615-2B81EB8FB030}" srcOrd="4" destOrd="0" presId="urn:microsoft.com/office/officeart/2018/2/layout/IconLabelDescriptionList"/>
    <dgm:cxn modelId="{212E133E-82C7-42BC-9E99-03D16E91FCDF}" type="presParOf" srcId="{B086E589-0A8C-49ED-B615-2B81EB8FB030}" destId="{E19705EE-EBF9-4255-B973-A60C71F44D6B}" srcOrd="0" destOrd="0" presId="urn:microsoft.com/office/officeart/2018/2/layout/IconLabelDescriptionList"/>
    <dgm:cxn modelId="{852C72F3-6FC2-4B46-8489-EAA97A7C14E8}" type="presParOf" srcId="{B086E589-0A8C-49ED-B615-2B81EB8FB030}" destId="{558113EE-541A-424A-BAA6-B6767669D587}" srcOrd="1" destOrd="0" presId="urn:microsoft.com/office/officeart/2018/2/layout/IconLabelDescriptionList"/>
    <dgm:cxn modelId="{EDD9EB34-BAD7-44D3-8B40-04492797B364}" type="presParOf" srcId="{B086E589-0A8C-49ED-B615-2B81EB8FB030}" destId="{DB46BE2A-073E-44D9-B8AA-1660D53D13B9}" srcOrd="2" destOrd="0" presId="urn:microsoft.com/office/officeart/2018/2/layout/IconLabelDescriptionList"/>
    <dgm:cxn modelId="{F02289EC-68A1-4BE7-8D42-599D2EC871E3}" type="presParOf" srcId="{B086E589-0A8C-49ED-B615-2B81EB8FB030}" destId="{AE20F1A3-D944-45EB-8AC0-D0364BCCD69A}" srcOrd="3" destOrd="0" presId="urn:microsoft.com/office/officeart/2018/2/layout/IconLabelDescriptionList"/>
    <dgm:cxn modelId="{60D3295B-E037-4E28-9EF5-616547DC232D}" type="presParOf" srcId="{B086E589-0A8C-49ED-B615-2B81EB8FB030}" destId="{78F8E6CF-99BC-499B-A8B2-23FE5ABF125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4575B-AC86-43A9-82C2-B9CBE1F49C47}">
      <dsp:nvSpPr>
        <dsp:cNvPr id="0" name=""/>
        <dsp:cNvSpPr/>
      </dsp:nvSpPr>
      <dsp:spPr>
        <a:xfrm>
          <a:off x="0" y="6196"/>
          <a:ext cx="6621516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Questions are based on operational definitions</a:t>
          </a:r>
        </a:p>
      </dsp:txBody>
      <dsp:txXfrm>
        <a:off x="28100" y="34296"/>
        <a:ext cx="6565316" cy="519439"/>
      </dsp:txXfrm>
    </dsp:sp>
    <dsp:sp modelId="{5D28BCA8-E93D-4D15-85AB-87CFDF7AE5B5}">
      <dsp:nvSpPr>
        <dsp:cNvPr id="0" name=""/>
        <dsp:cNvSpPr/>
      </dsp:nvSpPr>
      <dsp:spPr>
        <a:xfrm>
          <a:off x="0" y="581836"/>
          <a:ext cx="6621516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3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But also include other variables and characteristics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 </a:t>
          </a:r>
          <a:r>
            <a:rPr lang="en-US" sz="1900" b="1" kern="1200" dirty="0"/>
            <a:t>filter question </a:t>
          </a:r>
          <a:r>
            <a:rPr lang="en-US" sz="1900" kern="1200" dirty="0"/>
            <a:t>is designed to identify some subset of survey respondents who are asked additional questions that are not relevant to the entire sample.</a:t>
          </a:r>
        </a:p>
      </dsp:txBody>
      <dsp:txXfrm>
        <a:off x="0" y="581836"/>
        <a:ext cx="6621516" cy="1192320"/>
      </dsp:txXfrm>
    </dsp:sp>
    <dsp:sp modelId="{B6481809-6277-45A1-BB26-000F3368EC76}">
      <dsp:nvSpPr>
        <dsp:cNvPr id="0" name=""/>
        <dsp:cNvSpPr/>
      </dsp:nvSpPr>
      <dsp:spPr>
        <a:xfrm>
          <a:off x="0" y="1774156"/>
          <a:ext cx="6621516" cy="57563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Concise, easy to understand, clear wording</a:t>
          </a:r>
        </a:p>
      </dsp:txBody>
      <dsp:txXfrm>
        <a:off x="28100" y="1802256"/>
        <a:ext cx="6565316" cy="519439"/>
      </dsp:txXfrm>
    </dsp:sp>
    <dsp:sp modelId="{DF53B266-0398-4924-9193-5BF5797C5EA4}">
      <dsp:nvSpPr>
        <dsp:cNvPr id="0" name=""/>
        <dsp:cNvSpPr/>
      </dsp:nvSpPr>
      <dsp:spPr>
        <a:xfrm>
          <a:off x="0" y="2349796"/>
          <a:ext cx="6621516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3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Double negatives, double-barreled questions and answers, jargon, slang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Asking multiple questions as though they are a single question can confuse survey respondents. There’s a specific term for this = </a:t>
          </a:r>
          <a:r>
            <a:rPr lang="en-US" sz="1900" b="1" kern="1200" dirty="0"/>
            <a:t>double-barreled question</a:t>
          </a:r>
          <a:r>
            <a:rPr lang="en-US" sz="1900" kern="1200" dirty="0"/>
            <a:t>.</a:t>
          </a:r>
        </a:p>
      </dsp:txBody>
      <dsp:txXfrm>
        <a:off x="0" y="2349796"/>
        <a:ext cx="6621516" cy="1465560"/>
      </dsp:txXfrm>
    </dsp:sp>
    <dsp:sp modelId="{84E588E8-53AF-47DB-B461-3117BE074368}">
      <dsp:nvSpPr>
        <dsp:cNvPr id="0" name=""/>
        <dsp:cNvSpPr/>
      </dsp:nvSpPr>
      <dsp:spPr>
        <a:xfrm>
          <a:off x="0" y="3815357"/>
          <a:ext cx="6621516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Neutral wording</a:t>
          </a:r>
        </a:p>
      </dsp:txBody>
      <dsp:txXfrm>
        <a:off x="28100" y="3843457"/>
        <a:ext cx="6565316" cy="519439"/>
      </dsp:txXfrm>
    </dsp:sp>
    <dsp:sp modelId="{12DCB09E-9E7C-48DE-9347-65629D838945}">
      <dsp:nvSpPr>
        <dsp:cNvPr id="0" name=""/>
        <dsp:cNvSpPr/>
      </dsp:nvSpPr>
      <dsp:spPr>
        <a:xfrm>
          <a:off x="0" y="4390996"/>
          <a:ext cx="662151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3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Avoid leading language, pressing for social desirability</a:t>
          </a:r>
        </a:p>
      </dsp:txBody>
      <dsp:txXfrm>
        <a:off x="0" y="4390996"/>
        <a:ext cx="6621516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C2049-E5B9-47EE-B397-B451671D2128}">
      <dsp:nvSpPr>
        <dsp:cNvPr id="0" name=""/>
        <dsp:cNvSpPr/>
      </dsp:nvSpPr>
      <dsp:spPr>
        <a:xfrm>
          <a:off x="393" y="496749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65B0A-EAF2-4542-81BC-3C19296F44EC}">
      <dsp:nvSpPr>
        <dsp:cNvPr id="0" name=""/>
        <dsp:cNvSpPr/>
      </dsp:nvSpPr>
      <dsp:spPr>
        <a:xfrm>
          <a:off x="393" y="1739699"/>
          <a:ext cx="3138750" cy="514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What questions worked well?  Didn’t work so well?</a:t>
          </a:r>
        </a:p>
      </dsp:txBody>
      <dsp:txXfrm>
        <a:off x="393" y="1739699"/>
        <a:ext cx="3138750" cy="514951"/>
      </dsp:txXfrm>
    </dsp:sp>
    <dsp:sp modelId="{55002C08-0CB2-464F-BBB1-A9916807C00D}">
      <dsp:nvSpPr>
        <dsp:cNvPr id="0" name=""/>
        <dsp:cNvSpPr/>
      </dsp:nvSpPr>
      <dsp:spPr>
        <a:xfrm>
          <a:off x="393" y="2321806"/>
          <a:ext cx="3138750" cy="153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43F1F-D2EA-4033-BF1B-A9085CD8FBC4}">
      <dsp:nvSpPr>
        <dsp:cNvPr id="0" name=""/>
        <dsp:cNvSpPr/>
      </dsp:nvSpPr>
      <dsp:spPr>
        <a:xfrm>
          <a:off x="3688425" y="496749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B2041-87A9-43A1-A506-FC1741EA0CD9}">
      <dsp:nvSpPr>
        <dsp:cNvPr id="0" name=""/>
        <dsp:cNvSpPr/>
      </dsp:nvSpPr>
      <dsp:spPr>
        <a:xfrm>
          <a:off x="3688425" y="1739699"/>
          <a:ext cx="3138750" cy="514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What research questions could we answer? </a:t>
          </a:r>
        </a:p>
      </dsp:txBody>
      <dsp:txXfrm>
        <a:off x="3688425" y="1739699"/>
        <a:ext cx="3138750" cy="514951"/>
      </dsp:txXfrm>
    </dsp:sp>
    <dsp:sp modelId="{B65B6616-2848-4952-832A-3D7BAAC4116F}">
      <dsp:nvSpPr>
        <dsp:cNvPr id="0" name=""/>
        <dsp:cNvSpPr/>
      </dsp:nvSpPr>
      <dsp:spPr>
        <a:xfrm>
          <a:off x="3688425" y="2321806"/>
          <a:ext cx="3138750" cy="153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would univariate analysis look like here?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bivariate relationships could we explore? Multivariate?</a:t>
          </a:r>
        </a:p>
      </dsp:txBody>
      <dsp:txXfrm>
        <a:off x="3688425" y="2321806"/>
        <a:ext cx="3138750" cy="1532781"/>
      </dsp:txXfrm>
    </dsp:sp>
    <dsp:sp modelId="{E19705EE-EBF9-4255-B973-A60C71F44D6B}">
      <dsp:nvSpPr>
        <dsp:cNvPr id="0" name=""/>
        <dsp:cNvSpPr/>
      </dsp:nvSpPr>
      <dsp:spPr>
        <a:xfrm>
          <a:off x="7376456" y="496749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6BE2A-073E-44D9-B8AA-1660D53D13B9}">
      <dsp:nvSpPr>
        <dsp:cNvPr id="0" name=""/>
        <dsp:cNvSpPr/>
      </dsp:nvSpPr>
      <dsp:spPr>
        <a:xfrm>
          <a:off x="7376456" y="1739699"/>
          <a:ext cx="3138750" cy="514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What would you do differently, if you could?</a:t>
          </a:r>
        </a:p>
      </dsp:txBody>
      <dsp:txXfrm>
        <a:off x="7376456" y="1739699"/>
        <a:ext cx="3138750" cy="514951"/>
      </dsp:txXfrm>
    </dsp:sp>
    <dsp:sp modelId="{78F8E6CF-99BC-499B-A8B2-23FE5ABF1253}">
      <dsp:nvSpPr>
        <dsp:cNvPr id="0" name=""/>
        <dsp:cNvSpPr/>
      </dsp:nvSpPr>
      <dsp:spPr>
        <a:xfrm>
          <a:off x="7376456" y="2321806"/>
          <a:ext cx="3138750" cy="153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Setting?  Format?  </a:t>
          </a:r>
        </a:p>
      </dsp:txBody>
      <dsp:txXfrm>
        <a:off x="7376456" y="2321806"/>
        <a:ext cx="3138750" cy="153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E1CA9-9293-473C-8686-5E28AB7842E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A347A-2661-4FA0-85A5-743F55C3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F808-85AD-4397-A924-0B60BBC9E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7D53-FD92-4BAE-886C-D29B65FA9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A76C-250A-4CB8-A09C-16F2B6D6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DDE1-0FB6-4260-80DA-E5FF3C3E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DC34-161D-4284-A091-43B3AC4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912A-69B6-4636-8D5B-44CF59D5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600C0-3DE4-49EE-A3C4-E583735F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5B11-60C5-40B1-A84D-44B85253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528E4-5234-49B8-9254-5BF39838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F7DF-B7F5-4DB9-87D5-3A014EE0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F748-4D10-4EFB-AD06-E49E90192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6F3A5-BC57-4633-B10C-A7A6951F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9F6B6-739D-400C-BFCE-9FC7432B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C40C-10D9-445D-B1BA-E4D7BC20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E80F-F120-4EA7-A7BA-600BEA39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C33-4158-4918-A7B7-7609E41F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2ED0-F772-47B5-929A-575616D1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4335-ADD3-436F-906E-6B35B3A2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544B-3DAD-4D34-B61E-B3C3D3DC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1593-DDBA-4813-8B4C-4F033EB5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2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C20B-18A5-462E-935C-0F8CC32E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2E640-DA87-40AA-B47A-9202B1BF4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DF1A-5905-472B-AAB9-56785BC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07E9-8401-4F06-BE19-BE02115D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52A-20BE-49CB-831C-C164CB5B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377C-5217-4FEA-957C-8B59DC44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9199-AE9D-4A54-9E31-4D0E5D374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CB71A-B863-4653-8F89-B308A23F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69F58-5905-4411-8BFA-3982E811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88886-A2B7-48A2-B5CB-D206992A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F678-C834-4A82-A2EA-36DE7FBB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9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129C-5E1A-44A6-9615-9D986C3F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8A11-83F7-409A-B4D1-8BA1BB814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CF8A8-4E02-4A0D-89CF-3BBAF1223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73F06-0F48-44FE-9AFF-69CC9DE49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C7B1D-D324-435A-966E-9B49A2D9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1C9AE-789D-49A2-8B60-338FF749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1BCAB-1C40-46FF-81EA-6C2E8CB9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43876-C12A-4118-91E5-AB08BA19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F981-6F0C-478C-B4F1-300398CF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3821C-1C21-4976-979F-5C4520F5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F9430-1AE0-4B6A-9AD2-18A9956F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0CD99-CEFE-486A-824D-2FA64948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51AC5-3442-4C20-AF0C-E61A2CD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282D2-D6E1-4404-BA1E-E22D1F67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48BF8-ECD9-43EF-B353-9497753D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B389-7D0E-4F54-BAF8-CBF9FA8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1AC3-3116-40E8-9B3A-77DE9018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1F7C2-4C65-4B07-9E18-4371D779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8FE7F-4D4B-4370-9172-4A70EFB0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B0F57-F74B-4D97-A781-17F41213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EFF71-4FC8-4152-8DA1-02CF3AF1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6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E9BE-84CC-4107-A1C5-581ECB5F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9BAB8-4699-4C62-BB72-863E4DDF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7F671-6210-4673-9D07-AD9868862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7FCE4-1877-4985-94F6-F972002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A37B-E2AA-4387-9EB2-09395C47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60FBC-71C7-44F3-AC9D-110E69E1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DFA72-3FE2-4451-BF84-DCD74D8D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CDD5-86FF-4D84-8B43-F95078FD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FCBE-EA36-4DD0-BCDF-1AB52C4CD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C867-3708-4695-A082-18C4BB42F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26958-147A-4C1D-9ADD-4548C13B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3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ocialsci.libretexts.org/Bookshelves/Social_Work_and_Human_Services/Scientific_Inquiry_in_Social_Work_(DeCarlo).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587169E-2A0C-4EEA-BF70-71E2BC40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29686" cy="3469184"/>
          </a:xfrm>
          <a:custGeom>
            <a:avLst/>
            <a:gdLst>
              <a:gd name="connsiteX0" fmla="*/ 0 w 4229686"/>
              <a:gd name="connsiteY0" fmla="*/ 0 h 3469184"/>
              <a:gd name="connsiteX1" fmla="*/ 3937282 w 4229686"/>
              <a:gd name="connsiteY1" fmla="*/ 0 h 3469184"/>
              <a:gd name="connsiteX2" fmla="*/ 3947509 w 4229686"/>
              <a:gd name="connsiteY2" fmla="*/ 16834 h 3469184"/>
              <a:gd name="connsiteX3" fmla="*/ 4229686 w 4229686"/>
              <a:gd name="connsiteY3" fmla="*/ 1131238 h 3469184"/>
              <a:gd name="connsiteX4" fmla="*/ 1891740 w 4229686"/>
              <a:gd name="connsiteY4" fmla="*/ 3469184 h 3469184"/>
              <a:gd name="connsiteX5" fmla="*/ 87667 w 4229686"/>
              <a:gd name="connsiteY5" fmla="*/ 2618389 h 3469184"/>
              <a:gd name="connsiteX6" fmla="*/ 0 w 4229686"/>
              <a:gd name="connsiteY6" fmla="*/ 2501153 h 34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9686" h="3469184">
                <a:moveTo>
                  <a:pt x="0" y="0"/>
                </a:moveTo>
                <a:lnTo>
                  <a:pt x="3937282" y="0"/>
                </a:lnTo>
                <a:lnTo>
                  <a:pt x="3947509" y="16834"/>
                </a:lnTo>
                <a:cubicBezTo>
                  <a:pt x="4127466" y="348105"/>
                  <a:pt x="4229686" y="727734"/>
                  <a:pt x="4229686" y="1131238"/>
                </a:cubicBezTo>
                <a:cubicBezTo>
                  <a:pt x="4229686" y="2422450"/>
                  <a:pt x="3182952" y="3469184"/>
                  <a:pt x="1891740" y="3469184"/>
                </a:cubicBezTo>
                <a:cubicBezTo>
                  <a:pt x="1165433" y="3469184"/>
                  <a:pt x="516481" y="3137991"/>
                  <a:pt x="87667" y="2618389"/>
                </a:cubicBezTo>
                <a:lnTo>
                  <a:pt x="0" y="2501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1645" y="3853046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EB9B19-D8F1-4EB1-AA3B-A92D9BCE2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4561" y="2928977"/>
            <a:ext cx="5010226" cy="3929025"/>
          </a:xfrm>
          <a:custGeom>
            <a:avLst/>
            <a:gdLst>
              <a:gd name="connsiteX0" fmla="*/ 2505113 w 5010226"/>
              <a:gd name="connsiteY0" fmla="*/ 0 h 3929025"/>
              <a:gd name="connsiteX1" fmla="*/ 5010226 w 5010226"/>
              <a:gd name="connsiteY1" fmla="*/ 2505113 h 3929025"/>
              <a:gd name="connsiteX2" fmla="*/ 4582392 w 5010226"/>
              <a:gd name="connsiteY2" fmla="*/ 3905746 h 3929025"/>
              <a:gd name="connsiteX3" fmla="*/ 4564985 w 5010226"/>
              <a:gd name="connsiteY3" fmla="*/ 3929025 h 3929025"/>
              <a:gd name="connsiteX4" fmla="*/ 445242 w 5010226"/>
              <a:gd name="connsiteY4" fmla="*/ 3929025 h 3929025"/>
              <a:gd name="connsiteX5" fmla="*/ 427834 w 5010226"/>
              <a:gd name="connsiteY5" fmla="*/ 3905746 h 3929025"/>
              <a:gd name="connsiteX6" fmla="*/ 0 w 5010226"/>
              <a:gd name="connsiteY6" fmla="*/ 2505113 h 3929025"/>
              <a:gd name="connsiteX7" fmla="*/ 2505113 w 5010226"/>
              <a:gd name="connsiteY7" fmla="*/ 0 h 39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0226" h="3929025">
                <a:moveTo>
                  <a:pt x="2505113" y="0"/>
                </a:moveTo>
                <a:cubicBezTo>
                  <a:pt x="3888649" y="0"/>
                  <a:pt x="5010226" y="1121577"/>
                  <a:pt x="5010226" y="2505113"/>
                </a:cubicBezTo>
                <a:cubicBezTo>
                  <a:pt x="5010226" y="3023939"/>
                  <a:pt x="4852505" y="3505927"/>
                  <a:pt x="4582392" y="3905746"/>
                </a:cubicBezTo>
                <a:lnTo>
                  <a:pt x="4564985" y="3929025"/>
                </a:lnTo>
                <a:lnTo>
                  <a:pt x="445242" y="3929025"/>
                </a:lnTo>
                <a:lnTo>
                  <a:pt x="427834" y="3905746"/>
                </a:lnTo>
                <a:cubicBezTo>
                  <a:pt x="157722" y="3505927"/>
                  <a:pt x="0" y="3023939"/>
                  <a:pt x="0" y="2505113"/>
                </a:cubicBezTo>
                <a:cubicBezTo>
                  <a:pt x="0" y="1121577"/>
                  <a:pt x="1121577" y="0"/>
                  <a:pt x="2505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915428">
            <a:off x="8549639" y="1895148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BA5F6-5F01-4671-A6C3-5F3E16163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787" y="774936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rgbClr val="FFFFFF"/>
                </a:solidFill>
              </a:rPr>
              <a:t>Chapter 11: Survey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B0B61-A913-4CF9-ABBF-42912ED0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787" y="3254610"/>
            <a:ext cx="4425551" cy="1881751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FFFFFF"/>
                </a:solidFill>
                <a:hlinkClick r:id="rId2"/>
              </a:rPr>
              <a:t>Scientific Inquiry in Social Work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5A50A-988A-4717-90E2-DA990B07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62" y="993370"/>
            <a:ext cx="2113069" cy="733182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</p:spPr>
      </p:pic>
      <p:pic>
        <p:nvPicPr>
          <p:cNvPr id="5" name="Picture 4" descr="Image result for cc by nc sa image">
            <a:extLst>
              <a:ext uri="{FF2B5EF4-FFF2-40B4-BE49-F238E27FC236}">
                <a16:creationId xmlns:a16="http://schemas.microsoft.com/office/drawing/2014/main" id="{B0277A35-4E5B-4754-AD43-69A55BAB462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631" y="4671610"/>
            <a:ext cx="1954335" cy="70606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10015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D611A-14DD-477B-BF4B-6BAEE0E9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Class reflection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 descr="This image is a collection of 3 sets of questions with associated images.  The first set of questions is: What questions worked well? Didn't work so well?  The second set of questions is: What research questions could we answer? What would univariate analysis look like here? What bivariate relationships could we explore? Multivariate? The third set of questions is: What would you do differently, if you could? Setting? Format? ">
            <a:extLst>
              <a:ext uri="{FF2B5EF4-FFF2-40B4-BE49-F238E27FC236}">
                <a16:creationId xmlns:a16="http://schemas.microsoft.com/office/drawing/2014/main" id="{38A9C06F-9D58-405A-8B68-9B4D88B43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63381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14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887" y="462400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Effective Survey Research Questions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Questionnaire">
            <a:extLst>
              <a:ext uri="{FF2B5EF4-FFF2-40B4-BE49-F238E27FC236}">
                <a16:creationId xmlns:a16="http://schemas.microsoft.com/office/drawing/2014/main" id="{6E5275D9-C89E-460E-A610-98515972D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2353" y="1984443"/>
            <a:ext cx="6939081" cy="47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sum, in order to pose effective survey questions, researchers should do the following:</a:t>
            </a:r>
          </a:p>
          <a:p>
            <a:pPr lvl="1"/>
            <a:r>
              <a:rPr lang="en-US" sz="2000" dirty="0"/>
              <a:t>Identify what it is they wish to know.</a:t>
            </a:r>
          </a:p>
          <a:p>
            <a:pPr lvl="1"/>
            <a:r>
              <a:rPr lang="en-US" sz="2000" dirty="0"/>
              <a:t>Keep questions clear and succinct.</a:t>
            </a:r>
          </a:p>
          <a:p>
            <a:pPr lvl="1"/>
            <a:r>
              <a:rPr lang="en-US" sz="2000" dirty="0"/>
              <a:t>Make questions relevant to respondents.</a:t>
            </a:r>
          </a:p>
          <a:p>
            <a:pPr lvl="1"/>
            <a:r>
              <a:rPr lang="en-US" sz="2000" dirty="0"/>
              <a:t>Use filter questions when necessary.</a:t>
            </a:r>
          </a:p>
          <a:p>
            <a:pPr lvl="1"/>
            <a:r>
              <a:rPr lang="en-US" sz="2000" dirty="0"/>
              <a:t>Avoid questions that are likely to confuse respondents—including those that use double negatives, use culturally specific terms or jargon, and pose more than one question at a time.</a:t>
            </a:r>
          </a:p>
          <a:p>
            <a:pPr lvl="1"/>
            <a:r>
              <a:rPr lang="en-US" sz="2000" dirty="0"/>
              <a:t>Imagine how respondents would feel responding to questions.</a:t>
            </a:r>
          </a:p>
          <a:p>
            <a:pPr lvl="1"/>
            <a:r>
              <a:rPr lang="en-US" sz="2000" dirty="0"/>
              <a:t>Get feedback before the survey goes “live” -  especially from people who resemble those in the researcher’s sample.</a:t>
            </a:r>
          </a:p>
        </p:txBody>
      </p:sp>
    </p:spTree>
    <p:extLst>
      <p:ext uri="{BB962C8B-B14F-4D97-AF65-F5344CB8AC3E}">
        <p14:creationId xmlns:p14="http://schemas.microsoft.com/office/powerpoint/2010/main" val="212685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65" y="462400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Key Takeaways on Survey Research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7293FD80-877C-47ED-994C-38965095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5" y="1805056"/>
            <a:ext cx="6668813" cy="4883199"/>
          </a:xfrm>
        </p:spPr>
        <p:txBody>
          <a:bodyPr>
            <a:normAutofit/>
          </a:bodyPr>
          <a:lstStyle/>
          <a:p>
            <a:r>
              <a:rPr lang="en-US" sz="2000" dirty="0"/>
              <a:t>Brainstorming and consulting the literature are two important early steps to take when preparing to write effective survey questions.</a:t>
            </a:r>
          </a:p>
          <a:p>
            <a:r>
              <a:rPr lang="en-US" sz="2000" dirty="0"/>
              <a:t>Make sure your survey questions will be relevant to all respondents and that you use filter questions when necessary.</a:t>
            </a:r>
          </a:p>
          <a:p>
            <a:r>
              <a:rPr lang="en-US" sz="2000" dirty="0"/>
              <a:t>Getting feedback on your survey questions is a crucial step in the process of designing a survey.</a:t>
            </a:r>
          </a:p>
          <a:p>
            <a:r>
              <a:rPr lang="en-US" sz="2000" dirty="0"/>
              <a:t>When it comes to creating response options, the solution to the problem of fence-sitting might cause floating, whereas the solution to the problem of floating might cause fence sitting.</a:t>
            </a:r>
          </a:p>
          <a:p>
            <a:r>
              <a:rPr lang="en-US" sz="2000" dirty="0"/>
              <a:t>Pretesting is an important step for improving one’s survey before actually administering it.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446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Chapter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this chapter, we will discuss survey research: </a:t>
            </a:r>
          </a:p>
          <a:p>
            <a:pPr marL="0" indent="0">
              <a:buNone/>
            </a:pPr>
            <a:r>
              <a:rPr lang="en-US" dirty="0"/>
              <a:t>What is it and when should it be used?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cover strengths and weaknesses of survey research, types of surveys and how to design </a:t>
            </a:r>
            <a:r>
              <a:rPr lang="fr-FR" dirty="0"/>
              <a:t>effective questions and questionnaires.</a:t>
            </a:r>
            <a:endParaRPr lang="en-US" dirty="0"/>
          </a:p>
        </p:txBody>
      </p:sp>
      <p:pic>
        <p:nvPicPr>
          <p:cNvPr id="4" name="Picture 2" descr="Image result for survey">
            <a:extLst>
              <a:ext uri="{FF2B5EF4-FFF2-40B4-BE49-F238E27FC236}">
                <a16:creationId xmlns:a16="http://schemas.microsoft.com/office/drawing/2014/main" id="{8B7F2705-6BEC-419D-8D0D-8198A525E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6968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7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New Mehndi Designs For Girls &amp; Women ~ Fashion Point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938E6-0250-4380-AB08-58B4E6D4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A382-8036-4989-80DA-93636373C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Quantitative Designs</a:t>
            </a:r>
          </a:p>
          <a:p>
            <a:pPr lvl="1"/>
            <a:r>
              <a:rPr lang="en-US" dirty="0"/>
              <a:t>Experiment</a:t>
            </a:r>
          </a:p>
          <a:p>
            <a:pPr lvl="1"/>
            <a:r>
              <a:rPr lang="en-US" dirty="0"/>
              <a:t>Survey</a:t>
            </a:r>
          </a:p>
          <a:p>
            <a:pPr lvl="1"/>
            <a:r>
              <a:rPr lang="en-US" dirty="0"/>
              <a:t>Program evaluation</a:t>
            </a:r>
          </a:p>
          <a:p>
            <a:pPr lvl="1"/>
            <a:r>
              <a:rPr lang="en-US" dirty="0"/>
              <a:t>Secondary data</a:t>
            </a:r>
          </a:p>
          <a:p>
            <a:pPr marL="0" indent="0">
              <a:buNone/>
            </a:pPr>
            <a:r>
              <a:rPr lang="en-US" dirty="0"/>
              <a:t>Qualitative Designs</a:t>
            </a:r>
          </a:p>
          <a:p>
            <a:pPr lvl="1"/>
            <a:r>
              <a:rPr lang="en-US" dirty="0"/>
              <a:t>Interview</a:t>
            </a:r>
          </a:p>
          <a:p>
            <a:pPr lvl="1"/>
            <a:r>
              <a:rPr lang="en-US" dirty="0"/>
              <a:t>Focus group</a:t>
            </a:r>
          </a:p>
          <a:p>
            <a:pPr lvl="1"/>
            <a:r>
              <a:rPr lang="en-US" dirty="0"/>
              <a:t>Case study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Can also be mixed-methods</a:t>
            </a:r>
          </a:p>
          <a:p>
            <a:pPr lvl="1"/>
            <a:endParaRPr lang="en-US" dirty="0"/>
          </a:p>
        </p:txBody>
      </p:sp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9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162B80AB-C8E7-4949-8012-32C1CA61B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0" r="37539" b="-1"/>
          <a:stretch/>
        </p:blipFill>
        <p:spPr>
          <a:xfrm>
            <a:off x="-7366" y="15776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2E0A4-7738-4634-A685-2FA58638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796" y="78199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Activity: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7EEE-0E0D-4FBB-A807-6190E09C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218" y="1229710"/>
            <a:ext cx="6379211" cy="53760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600" dirty="0"/>
              <a:t>What is your research question?  What is your research hypothesis?</a:t>
            </a:r>
          </a:p>
          <a:p>
            <a:pPr marL="0" lvl="0" indent="0">
              <a:buNone/>
            </a:pPr>
            <a:r>
              <a:rPr lang="en-US" sz="1600" dirty="0"/>
              <a:t>What is your sampling strategy?  </a:t>
            </a:r>
          </a:p>
          <a:p>
            <a:pPr lvl="1"/>
            <a:r>
              <a:rPr lang="en-US" sz="1600" dirty="0"/>
              <a:t>Address sampling approach, sampling frame, recruitment, inclusion and exclusion criteria.</a:t>
            </a:r>
          </a:p>
          <a:p>
            <a:pPr lvl="1"/>
            <a:r>
              <a:rPr lang="en-US" sz="1600" dirty="0"/>
              <a:t>Is there anything unique about your population that might impact sampling?</a:t>
            </a:r>
          </a:p>
          <a:p>
            <a:pPr marL="0" lvl="0" indent="0">
              <a:buNone/>
            </a:pPr>
            <a:r>
              <a:rPr lang="en-US" sz="1600" dirty="0"/>
              <a:t>Identify your research design.</a:t>
            </a:r>
          </a:p>
          <a:p>
            <a:pPr lvl="1"/>
            <a:r>
              <a:rPr lang="en-US" sz="1600" dirty="0"/>
              <a:t>Available designs include experimental, quasi-experimental, pre-experimental, online survey, in-person survey, phone survey, mail survey, interview, focus group, content analysis, or program evaluation.</a:t>
            </a:r>
          </a:p>
          <a:p>
            <a:pPr marL="0" lvl="0" indent="0">
              <a:buNone/>
            </a:pPr>
            <a:r>
              <a:rPr lang="en-US" sz="1600" dirty="0"/>
              <a:t>Walk through each step of your study from the perspective of a participant.</a:t>
            </a:r>
          </a:p>
          <a:p>
            <a:pPr lvl="1"/>
            <a:r>
              <a:rPr lang="en-US" sz="1600" dirty="0"/>
              <a:t>How do they hear about your study?</a:t>
            </a:r>
          </a:p>
          <a:p>
            <a:pPr lvl="1"/>
            <a:r>
              <a:rPr lang="en-US" sz="1600" dirty="0"/>
              <a:t>What happens to them as part of your study?  What do they do?</a:t>
            </a:r>
          </a:p>
          <a:p>
            <a:pPr marL="0" lvl="0" indent="0">
              <a:buNone/>
            </a:pPr>
            <a:r>
              <a:rPr lang="en-US" sz="1600" dirty="0"/>
              <a:t>Explain why your research design is the best design for your research question. What are the strengths and limitations of your design?</a:t>
            </a:r>
          </a:p>
          <a:p>
            <a:pPr marL="0" lvl="0" indent="0">
              <a:buNone/>
            </a:pPr>
            <a:r>
              <a:rPr lang="en-US" sz="1600" dirty="0"/>
              <a:t>Identify an additional design that you could have used but did not. Justify why you did not use it.</a:t>
            </a:r>
          </a:p>
        </p:txBody>
      </p:sp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4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CB270-0B76-4E0C-BFFD-AA86F96D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Design: what are you actually going to do…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7540-DE70-40A8-898F-4A293579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94756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You’ve read your literature (lit review)</a:t>
            </a:r>
          </a:p>
          <a:p>
            <a:r>
              <a:rPr lang="en-US" sz="2400" dirty="0"/>
              <a:t>You’ve created your question (research question)</a:t>
            </a:r>
          </a:p>
          <a:p>
            <a:r>
              <a:rPr lang="en-US" sz="2400" dirty="0"/>
              <a:t>You’ve got your people (sampling)</a:t>
            </a:r>
          </a:p>
          <a:p>
            <a:r>
              <a:rPr lang="en-US" sz="2400" dirty="0"/>
              <a:t>You’ve figured how to measure your variables (measures)</a:t>
            </a:r>
          </a:p>
          <a:p>
            <a:r>
              <a:rPr lang="en-US" sz="2400" dirty="0"/>
              <a:t>Now you need to figure out what you’ll do with your participants when they come into your study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called </a:t>
            </a:r>
            <a:r>
              <a:rPr lang="en-US" sz="2400" b="1" dirty="0"/>
              <a:t>design</a:t>
            </a:r>
          </a:p>
          <a:p>
            <a:pPr lvl="1"/>
            <a:r>
              <a:rPr lang="en-US" dirty="0"/>
              <a:t>Quantitative: experiment, survey, secondary data analysis</a:t>
            </a:r>
          </a:p>
          <a:p>
            <a:pPr lvl="1"/>
            <a:r>
              <a:rPr lang="en-US" dirty="0"/>
              <a:t>Qualitative: interview, focus group, secondary data analysis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310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DE37-D159-4D2C-A162-0299F80B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survey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8AA70-88CB-4895-86DE-E88D1AB61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25895" cy="8239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8CA9-172D-436C-BFE6-17D09072B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2549"/>
            <a:ext cx="5157787" cy="3684588"/>
          </a:xfrm>
        </p:spPr>
        <p:txBody>
          <a:bodyPr/>
          <a:lstStyle/>
          <a:p>
            <a:r>
              <a:rPr lang="en-US" dirty="0"/>
              <a:t>Cost-effectiveness</a:t>
            </a:r>
          </a:p>
          <a:p>
            <a:r>
              <a:rPr lang="en-US" dirty="0"/>
              <a:t>Generalizability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Versatility</a:t>
            </a:r>
          </a:p>
          <a:p>
            <a:r>
              <a:rPr lang="en-US" dirty="0"/>
              <a:t>Longitudinal designs are great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B680F-F032-463D-B0A7-DDA3E1C71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712918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608FC-32EE-4247-A02D-FFBDBD54FA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Inflexibility</a:t>
            </a:r>
          </a:p>
          <a:p>
            <a:r>
              <a:rPr lang="en-US" dirty="0"/>
              <a:t>Lack of depth</a:t>
            </a:r>
          </a:p>
          <a:p>
            <a:r>
              <a:rPr lang="en-US" dirty="0"/>
              <a:t>For cross-sectional designs, difficulty with time order</a:t>
            </a:r>
          </a:p>
          <a:p>
            <a:r>
              <a:rPr lang="en-US" dirty="0"/>
              <a:t>Phone, mail, internet, and in-person surveys all have issues</a:t>
            </a:r>
          </a:p>
        </p:txBody>
      </p:sp>
    </p:spTree>
    <p:extLst>
      <p:ext uri="{BB962C8B-B14F-4D97-AF65-F5344CB8AC3E}">
        <p14:creationId xmlns:p14="http://schemas.microsoft.com/office/powerpoint/2010/main" val="256401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E1EDF-2180-4B99-94F1-B72F37709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7" r="24262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208C4-48FA-40BB-B73E-C64FC22D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13" y="475456"/>
            <a:ext cx="6621517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Writing Quantitative Survey Questions</a:t>
            </a:r>
          </a:p>
        </p:txBody>
      </p:sp>
      <p:graphicFrame>
        <p:nvGraphicFramePr>
          <p:cNvPr id="5" name="Content Placeholder 2" descr="This is image is a series of text boxes providing tips on how to write quantitative survey questions.  The first tip is: Questions are based on operational definitions:  But also include other variables and characteristics. &#10;A filter question is designed to identify some subset of survey respondents who are asked additional questions that are not relevant to the entire sample.&#10;The second tip is: Concise, easy to understand, clear wording: Double negatives, double-barreled questions and answers, jargon, slang&#10;Asking multiple questions as though they are a single question can confuse survey respondents. There’s a specific term for this = double-barreled question.&#10;The third tip is: Neutral wording: Avoid leading language, pressing for social desirability.">
            <a:extLst>
              <a:ext uri="{FF2B5EF4-FFF2-40B4-BE49-F238E27FC236}">
                <a16:creationId xmlns:a16="http://schemas.microsoft.com/office/drawing/2014/main" id="{A375BDC7-98D6-454D-8AB8-A0A9E03A6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938651"/>
              </p:ext>
            </p:extLst>
          </p:nvPr>
        </p:nvGraphicFramePr>
        <p:xfrm>
          <a:off x="5116246" y="1655379"/>
          <a:ext cx="6621516" cy="479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37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D9026-4DD3-4BCC-9792-575BCE6C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65" y="160495"/>
            <a:ext cx="967539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Writing Quantitative Survey Questions </a:t>
            </a:r>
            <a:r>
              <a:rPr lang="en-US" sz="3600"/>
              <a:t>(continued)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46AE7-4B0F-4D47-A566-0BC21724A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413" y="1305906"/>
            <a:ext cx="7147330" cy="478012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/>
              <a:t>Avoid: </a:t>
            </a:r>
          </a:p>
          <a:p>
            <a:r>
              <a:rPr lang="en-US" sz="2000" dirty="0"/>
              <a:t>Closed-ended questions</a:t>
            </a:r>
          </a:p>
          <a:p>
            <a:r>
              <a:rPr lang="en-US" sz="2000" dirty="0"/>
              <a:t>Mutually exclusive and exhaustive response options</a:t>
            </a:r>
          </a:p>
          <a:p>
            <a:pPr marL="0" indent="0">
              <a:buNone/>
            </a:pPr>
            <a:r>
              <a:rPr lang="en-US" sz="2000" b="1" dirty="0"/>
              <a:t>Beware: </a:t>
            </a:r>
          </a:p>
          <a:p>
            <a:r>
              <a:rPr lang="en-US" sz="2000" b="1" dirty="0"/>
              <a:t>Fence-sitters </a:t>
            </a:r>
            <a:r>
              <a:rPr lang="en-US" sz="2000" dirty="0"/>
              <a:t>are respondents who choose neutral response options, even if they have an opinion.</a:t>
            </a:r>
          </a:p>
          <a:p>
            <a:r>
              <a:rPr lang="en-US" sz="2000" b="1" dirty="0"/>
              <a:t>Floaters</a:t>
            </a:r>
            <a:r>
              <a:rPr lang="en-US" sz="2000" dirty="0"/>
              <a:t>, on the other hand, are those that choose a substantive answer to a question when really, they don’t understand the question or don’t have an opinion.</a:t>
            </a:r>
          </a:p>
          <a:p>
            <a:pPr marL="0" indent="0">
              <a:buNone/>
            </a:pPr>
            <a:r>
              <a:rPr lang="en-US" sz="2000" dirty="0"/>
              <a:t>Group your questions by theme. The order of questions is important, though tricky.</a:t>
            </a:r>
          </a:p>
          <a:p>
            <a:pPr lvl="1"/>
            <a:r>
              <a:rPr lang="en-US" sz="2000" dirty="0"/>
              <a:t>Filter questions, Matrix questions</a:t>
            </a:r>
          </a:p>
          <a:p>
            <a:pPr marL="0" indent="0">
              <a:buNone/>
            </a:pPr>
            <a:r>
              <a:rPr lang="en-US" sz="2000" dirty="0"/>
              <a:t>Think about the time needed to complete the questionnaire  - shorter is better!</a:t>
            </a:r>
          </a:p>
          <a:p>
            <a:r>
              <a:rPr lang="en-US" sz="2000" dirty="0"/>
              <a:t>Make it look professional – Grammarly, clean</a:t>
            </a:r>
          </a:p>
        </p:txBody>
      </p:sp>
      <p:pic>
        <p:nvPicPr>
          <p:cNvPr id="3074" name="Picture 2" descr="Image result for survey">
            <a:extLst>
              <a:ext uri="{FF2B5EF4-FFF2-40B4-BE49-F238E27FC236}">
                <a16:creationId xmlns:a16="http://schemas.microsoft.com/office/drawing/2014/main" id="{8B7F2705-6BEC-419D-8D0D-8198A525E6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6968" b="3"/>
          <a:stretch/>
        </p:blipFill>
        <p:spPr bwMode="auto">
          <a:xfrm>
            <a:off x="7872857" y="1706775"/>
            <a:ext cx="3577003" cy="35770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5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23754-7055-4471-8896-04BA0ED3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Activity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FD6C-47E0-403C-88B5-33F41E8E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0774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a 5-10 question survey which addresses the topic of “study skills,” though the specific research question is up to you…</a:t>
            </a:r>
          </a:p>
          <a:p>
            <a:pPr lvl="1"/>
            <a:r>
              <a:rPr lang="en-US" dirty="0"/>
              <a:t>Include questions and answers</a:t>
            </a:r>
          </a:p>
          <a:p>
            <a:pPr lvl="1"/>
            <a:r>
              <a:rPr lang="en-US" dirty="0"/>
              <a:t>Follow best practices listed in the book</a:t>
            </a:r>
          </a:p>
          <a:p>
            <a:pPr lvl="1"/>
            <a:r>
              <a:rPr lang="en-US" dirty="0"/>
              <a:t>Don’t ask anything sensitive</a:t>
            </a:r>
          </a:p>
          <a:p>
            <a:pPr lvl="1"/>
            <a:r>
              <a:rPr lang="en-US" dirty="0"/>
              <a:t>Use at least one filter question</a:t>
            </a:r>
          </a:p>
          <a:p>
            <a:pPr marL="0" indent="0">
              <a:buNone/>
            </a:pPr>
            <a:r>
              <a:rPr lang="en-US" sz="2400" dirty="0"/>
              <a:t>Everyone in the group should help write the survey</a:t>
            </a:r>
          </a:p>
          <a:p>
            <a:pPr marL="0" indent="0">
              <a:buNone/>
            </a:pPr>
            <a:r>
              <a:rPr lang="en-US" sz="2400" dirty="0"/>
              <a:t>Take about 10 minutes to complete the google doc I’ve shared with each group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Next we will try to complete each other’s surveys and discuss!</a:t>
            </a:r>
          </a:p>
        </p:txBody>
      </p:sp>
    </p:spTree>
    <p:extLst>
      <p:ext uri="{BB962C8B-B14F-4D97-AF65-F5344CB8AC3E}">
        <p14:creationId xmlns:p14="http://schemas.microsoft.com/office/powerpoint/2010/main" val="11728451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921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Chapter 11: Survey Research</vt:lpstr>
      <vt:lpstr>Chapter Overview</vt:lpstr>
      <vt:lpstr>Study Design</vt:lpstr>
      <vt:lpstr>Activity: Study Design</vt:lpstr>
      <vt:lpstr>Design: what are you actually going to do…</vt:lpstr>
      <vt:lpstr>Reviewing survey design</vt:lpstr>
      <vt:lpstr>Writing Quantitative Survey Questions</vt:lpstr>
      <vt:lpstr>Writing Quantitative Survey Questions (continued)</vt:lpstr>
      <vt:lpstr>Activity</vt:lpstr>
      <vt:lpstr>Class reflection</vt:lpstr>
      <vt:lpstr>Effective Survey Research Questions</vt:lpstr>
      <vt:lpstr>Key Takeaways on Survey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DeCarlo, Matthew;Stevenson, Erin</dc:creator>
  <cp:lastModifiedBy>Edwards, Laura</cp:lastModifiedBy>
  <cp:revision>13</cp:revision>
  <cp:lastPrinted>2020-11-02T13:59:54Z</cp:lastPrinted>
  <dcterms:created xsi:type="dcterms:W3CDTF">2019-01-07T19:40:08Z</dcterms:created>
  <dcterms:modified xsi:type="dcterms:W3CDTF">2021-10-22T14:17:33Z</dcterms:modified>
</cp:coreProperties>
</file>